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0"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24377650" cy="13716000"/>
  <p:notesSz cx="6858000" cy="9144000"/>
  <p:embeddedFontLst>
    <p:embeddedFont>
      <p:font typeface="Lato" panose="020F0502020204030203" pitchFamily="34" charset="0"/>
      <p:regular r:id="rId24"/>
      <p:bold r:id="rId25"/>
      <p:italic r:id="rId26"/>
      <p:boldItalic r:id="rId27"/>
    </p:embeddedFont>
    <p:embeddedFont>
      <p:font typeface="Lato Light" panose="020F0302020204030204" pitchFamily="34" charset="0"/>
      <p:regular r:id="rId28"/>
      <p:bold r:id="rId29"/>
      <p:italic r:id="rId30"/>
      <p:boldItalic r:id="rId31"/>
    </p:embeddedFont>
    <p:embeddedFont>
      <p:font typeface="Poppins" pitchFamily="2" charset="77"/>
      <p:regular r:id="rId32"/>
      <p:bold r:id="rId33"/>
      <p:italic r:id="rId34"/>
      <p:boldItalic r:id="rId35"/>
    </p:embeddedFont>
    <p:embeddedFont>
      <p:font typeface="Poppins Medium" pitchFamily="2" charset="77"/>
      <p:regular r:id="rId36"/>
      <p:bold r:id="rId37"/>
      <p:italic r:id="rId38"/>
      <p:boldItalic r:id="rId39"/>
    </p:embeddedFont>
    <p:embeddedFont>
      <p:font typeface="Roboto" panose="020000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958">
          <p15:clr>
            <a:srgbClr val="A4A3A4"/>
          </p15:clr>
        </p15:guide>
        <p15:guide id="2" orient="horz" pos="480">
          <p15:clr>
            <a:srgbClr val="A4A3A4"/>
          </p15:clr>
        </p15:guide>
        <p15:guide id="3" orient="horz" pos="8160">
          <p15:clr>
            <a:srgbClr val="A4A3A4"/>
          </p15:clr>
        </p15:guide>
        <p15:guide id="4" pos="143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372D4DA-F1B8-40CB-B9C6-69CDCAEE5794}">
  <a:tblStyle styleId="{F372D4DA-F1B8-40CB-B9C6-69CDCAEE579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87"/>
  </p:normalViewPr>
  <p:slideViewPr>
    <p:cSldViewPr snapToGrid="0">
      <p:cViewPr varScale="1">
        <p:scale>
          <a:sx n="60" d="100"/>
          <a:sy n="60" d="100"/>
        </p:scale>
        <p:origin x="496" y="200"/>
      </p:cViewPr>
      <p:guideLst>
        <p:guide pos="958"/>
        <p:guide orient="horz" pos="480"/>
        <p:guide orient="horz" pos="8160"/>
        <p:guide pos="1439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8.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Lato Light"/>
                <a:ea typeface="Lato Light"/>
                <a:cs typeface="Lato Light"/>
                <a:sym typeface="Lato Light"/>
              </a:defRPr>
            </a:lvl1pPr>
            <a:lvl2pPr marR="0" lvl="1"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Lato Light"/>
                <a:ea typeface="Lato Light"/>
                <a:cs typeface="Lato Light"/>
                <a:sym typeface="Lato Light"/>
              </a:defRPr>
            </a:lvl1pPr>
            <a:lvl2pPr marR="0" lvl="1"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2400" b="0" i="0" u="none" strike="noStrike" cap="none">
                <a:solidFill>
                  <a:schemeClr val="dk1"/>
                </a:solidFill>
                <a:latin typeface="Lato Light"/>
                <a:ea typeface="Lato Light"/>
                <a:cs typeface="Lato Light"/>
                <a:sym typeface="Lato Light"/>
              </a:defRPr>
            </a:lvl1pPr>
            <a:lvl2pPr marL="914400" marR="0" lvl="1" indent="-228600" algn="l" rtl="0">
              <a:spcBef>
                <a:spcPts val="0"/>
              </a:spcBef>
              <a:spcAft>
                <a:spcPts val="0"/>
              </a:spcAft>
              <a:buSzPts val="1400"/>
              <a:buNone/>
              <a:defRPr sz="2400" b="0" i="0" u="none" strike="noStrike" cap="none">
                <a:solidFill>
                  <a:schemeClr val="dk1"/>
                </a:solidFill>
                <a:latin typeface="Lato Light"/>
                <a:ea typeface="Lato Light"/>
                <a:cs typeface="Lato Light"/>
                <a:sym typeface="Lato Light"/>
              </a:defRPr>
            </a:lvl2pPr>
            <a:lvl3pPr marL="1371600" marR="0" lvl="2" indent="-228600" algn="l" rtl="0">
              <a:spcBef>
                <a:spcPts val="0"/>
              </a:spcBef>
              <a:spcAft>
                <a:spcPts val="0"/>
              </a:spcAft>
              <a:buSzPts val="1400"/>
              <a:buNone/>
              <a:defRPr sz="2400" b="0" i="0" u="none" strike="noStrike" cap="none">
                <a:solidFill>
                  <a:schemeClr val="dk1"/>
                </a:solidFill>
                <a:latin typeface="Lato Light"/>
                <a:ea typeface="Lato Light"/>
                <a:cs typeface="Lato Light"/>
                <a:sym typeface="Lato Light"/>
              </a:defRPr>
            </a:lvl3pPr>
            <a:lvl4pPr marL="1828800" marR="0" lvl="3" indent="-228600" algn="l" rtl="0">
              <a:spcBef>
                <a:spcPts val="0"/>
              </a:spcBef>
              <a:spcAft>
                <a:spcPts val="0"/>
              </a:spcAft>
              <a:buSzPts val="1400"/>
              <a:buNone/>
              <a:defRPr sz="2400" b="0" i="0" u="none" strike="noStrike" cap="none">
                <a:solidFill>
                  <a:schemeClr val="dk1"/>
                </a:solidFill>
                <a:latin typeface="Lato Light"/>
                <a:ea typeface="Lato Light"/>
                <a:cs typeface="Lato Light"/>
                <a:sym typeface="Lato Light"/>
              </a:defRPr>
            </a:lvl4pPr>
            <a:lvl5pPr marL="2286000" marR="0" lvl="4" indent="-228600" algn="l" rtl="0">
              <a:spcBef>
                <a:spcPts val="0"/>
              </a:spcBef>
              <a:spcAft>
                <a:spcPts val="0"/>
              </a:spcAft>
              <a:buSzPts val="1400"/>
              <a:buNone/>
              <a:defRPr sz="2400" b="0" i="0" u="none" strike="noStrike" cap="none">
                <a:solidFill>
                  <a:schemeClr val="dk1"/>
                </a:solidFill>
                <a:latin typeface="Lato Light"/>
                <a:ea typeface="Lato Light"/>
                <a:cs typeface="Lato Light"/>
                <a:sym typeface="Lato Light"/>
              </a:defRPr>
            </a:lvl5pPr>
            <a:lvl6pPr marL="2743200" marR="0" lvl="5"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Lato Light"/>
                <a:ea typeface="Lato Light"/>
                <a:cs typeface="Lato Light"/>
                <a:sym typeface="Lato Light"/>
              </a:defRPr>
            </a:lvl1pPr>
            <a:lvl2pPr marR="0" lvl="1"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Lato Light"/>
                <a:ea typeface="Lato Light"/>
                <a:cs typeface="Lato Light"/>
                <a:sym typeface="Lato Light"/>
              </a:rPr>
              <a:t>‹#›</a:t>
            </a:fld>
            <a:endParaRPr sz="1200" b="0" i="0" u="none" strike="noStrike" cap="none">
              <a:solidFill>
                <a:schemeClr val="dk1"/>
              </a:solidFill>
              <a:latin typeface="Lato Light"/>
              <a:ea typeface="Lato Light"/>
              <a:cs typeface="Lato Light"/>
              <a:sym typeface="Lato Light"/>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
        <p:cNvGrpSpPr/>
        <p:nvPr/>
      </p:nvGrpSpPr>
      <p:grpSpPr>
        <a:xfrm>
          <a:off x="0" y="0"/>
          <a:ext cx="0" cy="0"/>
          <a:chOff x="0" y="0"/>
          <a:chExt cx="0" cy="0"/>
        </a:xfrm>
      </p:grpSpPr>
      <p:sp>
        <p:nvSpPr>
          <p:cNvPr id="20" name="Google Shape;20;g2df1fc4a55b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 name="Google Shape;21;g2df1fc4a55b_2_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 name="Google Shape;22;g2df1fc4a55b_2_4: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4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2df1fc4a55b_2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2df1fc4a55b_2_6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0" name="Google Shape;290;g2df1fc4a55b_2_62: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271f598a8e9_1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271f598a8e9_1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0" name="Google Shape;310;g271f598a8e9_1_105: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271f598a8e9_4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271f598a8e9_4_2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0" name="Google Shape;330;g271f598a8e9_4_28: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2df6b7c4ec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2df6b7c4ec2_0_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g2df6b7c4ec2_0_5: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2df1fc4a55b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2df1fc4a55b_2_7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0" name="Google Shape;360;g2df1fc4a55b_2_74: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2df6b7c4ec2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df6b7c4ec2_0_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50800" lvl="0" indent="0" algn="l" rtl="0">
              <a:lnSpc>
                <a:spcPct val="115000"/>
              </a:lnSpc>
              <a:spcBef>
                <a:spcPts val="600"/>
              </a:spcBef>
              <a:spcAft>
                <a:spcPts val="0"/>
              </a:spcAft>
              <a:buClr>
                <a:srgbClr val="0D0D0D"/>
              </a:buClr>
              <a:buSzPts val="1200"/>
              <a:buFont typeface="Roboto"/>
              <a:buNone/>
            </a:pPr>
            <a:r>
              <a:rPr lang="en-US" sz="1200">
                <a:solidFill>
                  <a:srgbClr val="0D0D0D"/>
                </a:solidFill>
                <a:highlight>
                  <a:srgbClr val="FFFFFF"/>
                </a:highlight>
                <a:latin typeface="Roboto"/>
                <a:ea typeface="Roboto"/>
                <a:cs typeface="Roboto"/>
                <a:sym typeface="Roboto"/>
              </a:rPr>
              <a:t>RMSE (Root Mean Squared Error): Measures the magnitude of forecast errors.</a:t>
            </a:r>
            <a:endParaRPr sz="1200">
              <a:solidFill>
                <a:srgbClr val="0D0D0D"/>
              </a:solidFill>
              <a:highlight>
                <a:srgbClr val="FFFFFF"/>
              </a:highlight>
              <a:latin typeface="Roboto"/>
              <a:ea typeface="Roboto"/>
              <a:cs typeface="Roboto"/>
              <a:sym typeface="Roboto"/>
            </a:endParaRPr>
          </a:p>
          <a:p>
            <a:pPr marL="50800" lvl="0" indent="0" algn="l" rtl="0">
              <a:lnSpc>
                <a:spcPct val="115000"/>
              </a:lnSpc>
              <a:spcBef>
                <a:spcPts val="600"/>
              </a:spcBef>
              <a:spcAft>
                <a:spcPts val="0"/>
              </a:spcAft>
              <a:buClr>
                <a:srgbClr val="0D0D0D"/>
              </a:buClr>
              <a:buSzPts val="1200"/>
              <a:buFont typeface="Roboto"/>
              <a:buNone/>
            </a:pPr>
            <a:r>
              <a:rPr lang="en-US" sz="1200">
                <a:solidFill>
                  <a:srgbClr val="0D0D0D"/>
                </a:solidFill>
                <a:highlight>
                  <a:srgbClr val="FFFFFF"/>
                </a:highlight>
                <a:latin typeface="Roboto"/>
                <a:ea typeface="Roboto"/>
                <a:cs typeface="Roboto"/>
                <a:sym typeface="Roboto"/>
              </a:rPr>
              <a:t>MAPE (Mean Absolute Percentage Error): Measures the accuracy as a percentage.</a:t>
            </a:r>
            <a:endParaRPr sz="1200">
              <a:solidFill>
                <a:srgbClr val="0D0D0D"/>
              </a:solidFill>
              <a:highlight>
                <a:srgbClr val="FFFFFF"/>
              </a:highlight>
              <a:latin typeface="Roboto"/>
              <a:ea typeface="Roboto"/>
              <a:cs typeface="Roboto"/>
              <a:sym typeface="Roboto"/>
            </a:endParaRPr>
          </a:p>
          <a:p>
            <a:pPr marL="50800" lvl="0" indent="0" algn="l" rtl="0">
              <a:lnSpc>
                <a:spcPct val="115000"/>
              </a:lnSpc>
              <a:spcBef>
                <a:spcPts val="600"/>
              </a:spcBef>
              <a:spcAft>
                <a:spcPts val="0"/>
              </a:spcAft>
              <a:buClr>
                <a:srgbClr val="0D0D0D"/>
              </a:buClr>
              <a:buSzPts val="1200"/>
              <a:buFont typeface="Roboto"/>
              <a:buNone/>
            </a:pPr>
            <a:r>
              <a:rPr lang="en-US" sz="1200">
                <a:solidFill>
                  <a:srgbClr val="0D0D0D"/>
                </a:solidFill>
                <a:highlight>
                  <a:srgbClr val="FFFFFF"/>
                </a:highlight>
                <a:latin typeface="Roboto"/>
                <a:ea typeface="Roboto"/>
                <a:cs typeface="Roboto"/>
                <a:sym typeface="Roboto"/>
              </a:rPr>
              <a:t>MASE (Mean Absolute Scaled Error): Measures accuracy scaled by naive forecast errors.</a:t>
            </a:r>
            <a:endParaRPr sz="1200">
              <a:solidFill>
                <a:srgbClr val="0D0D0D"/>
              </a:solidFill>
              <a:highlight>
                <a:srgbClr val="FFFFFF"/>
              </a:highlight>
              <a:latin typeface="Roboto"/>
              <a:ea typeface="Roboto"/>
              <a:cs typeface="Roboto"/>
              <a:sym typeface="Roboto"/>
            </a:endParaRPr>
          </a:p>
          <a:p>
            <a:pPr marL="50800" lvl="0" indent="0" algn="l" rtl="0">
              <a:lnSpc>
                <a:spcPct val="115000"/>
              </a:lnSpc>
              <a:spcBef>
                <a:spcPts val="600"/>
              </a:spcBef>
              <a:spcAft>
                <a:spcPts val="0"/>
              </a:spcAft>
              <a:buClr>
                <a:srgbClr val="0D0D0D"/>
              </a:buClr>
              <a:buSzPts val="1200"/>
              <a:buFont typeface="Roboto"/>
              <a:buNone/>
            </a:pPr>
            <a:endParaRPr sz="1100">
              <a:latin typeface="Arial"/>
              <a:ea typeface="Arial"/>
              <a:cs typeface="Arial"/>
              <a:sym typeface="Arial"/>
            </a:endParaRPr>
          </a:p>
          <a:p>
            <a:pPr marL="0" lvl="0" indent="0" algn="l" rtl="0">
              <a:spcBef>
                <a:spcPts val="600"/>
              </a:spcBef>
              <a:spcAft>
                <a:spcPts val="0"/>
              </a:spcAft>
              <a:buNone/>
            </a:pPr>
            <a:endParaRPr/>
          </a:p>
        </p:txBody>
      </p:sp>
      <p:sp>
        <p:nvSpPr>
          <p:cNvPr id="370" name="Google Shape;370;g2df6b7c4ec2_0_2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df6b7c4ec2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2df6b7c4ec2_1_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100">
                <a:solidFill>
                  <a:srgbClr val="1C2835"/>
                </a:solidFill>
                <a:latin typeface="Arial"/>
                <a:ea typeface="Arial"/>
                <a:cs typeface="Arial"/>
                <a:sym typeface="Arial"/>
              </a:rPr>
              <a:t>Key Takeaways:</a:t>
            </a:r>
            <a:endParaRPr sz="1100">
              <a:solidFill>
                <a:srgbClr val="1C2835"/>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a:solidFill>
                <a:srgbClr val="1C2835"/>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solidFill>
                  <a:srgbClr val="1C2835"/>
                </a:solidFill>
                <a:latin typeface="Arial"/>
                <a:ea typeface="Arial"/>
                <a:cs typeface="Arial"/>
                <a:sym typeface="Arial"/>
              </a:rPr>
              <a:t>TBATS Model: Most effective for Microsoft stock price forecasting due to its ability to capture complex seasonal patterns.</a:t>
            </a:r>
            <a:endParaRPr sz="1100">
              <a:solidFill>
                <a:srgbClr val="1C2835"/>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t>justification，</a:t>
            </a:r>
            <a:endParaRPr sz="1100"/>
          </a:p>
        </p:txBody>
      </p:sp>
      <p:sp>
        <p:nvSpPr>
          <p:cNvPr id="378" name="Google Shape;378;g2df6b7c4ec2_1_2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p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000">
                <a:latin typeface="Arial"/>
                <a:ea typeface="Arial"/>
                <a:cs typeface="Arial"/>
                <a:sym typeface="Arial"/>
              </a:rPr>
              <a:t>The TBATS model excels across all key performance metrics, indicating superior accuracy in predicting future stock prices compared to other models. Its effectiveness in managing complex seasonal patterns and long-term trends, as well as consistently low error metrics, underscores its robustness for forecasting Microsoft stock prices.</a:t>
            </a:r>
            <a:endParaRPr sz="1000">
              <a:latin typeface="Arial"/>
              <a:ea typeface="Arial"/>
              <a:cs typeface="Arial"/>
              <a:sym typeface="Arial"/>
            </a:endParaRPr>
          </a:p>
          <a:p>
            <a:pPr marL="0" lvl="0" indent="0" algn="l" rtl="0">
              <a:spcBef>
                <a:spcPts val="0"/>
              </a:spcBef>
              <a:spcAft>
                <a:spcPts val="0"/>
              </a:spcAft>
              <a:buNone/>
            </a:pPr>
            <a:endParaRPr/>
          </a:p>
        </p:txBody>
      </p:sp>
      <p:sp>
        <p:nvSpPr>
          <p:cNvPr id="384" name="Google Shape;384;p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
        <p:cNvGrpSpPr/>
        <p:nvPr/>
      </p:nvGrpSpPr>
      <p:grpSpPr>
        <a:xfrm>
          <a:off x="0" y="0"/>
          <a:ext cx="0" cy="0"/>
          <a:chOff x="0" y="0"/>
          <a:chExt cx="0" cy="0"/>
        </a:xfrm>
      </p:grpSpPr>
      <p:sp>
        <p:nvSpPr>
          <p:cNvPr id="30" name="Google Shape;30;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P1-P6 Steven  – 2min以内</a:t>
            </a:r>
            <a:endParaRPr/>
          </a:p>
          <a:p>
            <a:pPr marL="0" lvl="0" indent="0" algn="l" rtl="0">
              <a:spcBef>
                <a:spcPts val="0"/>
              </a:spcBef>
              <a:spcAft>
                <a:spcPts val="0"/>
              </a:spcAft>
              <a:buNone/>
            </a:pPr>
            <a:r>
              <a:rPr lang="en-US"/>
              <a:t>P7-</a:t>
            </a:r>
            <a:endParaRPr/>
          </a:p>
          <a:p>
            <a:pPr marL="0" lvl="0" indent="0" algn="l" rtl="0">
              <a:spcBef>
                <a:spcPts val="0"/>
              </a:spcBef>
              <a:spcAft>
                <a:spcPts val="0"/>
              </a:spcAft>
              <a:buNone/>
            </a:pPr>
            <a:endParaRPr/>
          </a:p>
        </p:txBody>
      </p:sp>
      <p:sp>
        <p:nvSpPr>
          <p:cNvPr id="31" name="Google Shape;3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p4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000" b="1">
                <a:latin typeface="Arial"/>
                <a:ea typeface="Arial"/>
                <a:cs typeface="Arial"/>
                <a:sym typeface="Arial"/>
              </a:rPr>
              <a:t>Hybrid Modeling Approaches:</a:t>
            </a:r>
            <a:r>
              <a:rPr lang="en-US" sz="1000">
                <a:latin typeface="Arial"/>
                <a:ea typeface="Arial"/>
                <a:cs typeface="Arial"/>
                <a:sym typeface="Arial"/>
              </a:rPr>
              <a:t> Investigate combining strengths of models like ARIMA and TBATS, or GARCH and TBATS, to capture linear patterns and complex seasonality, and utilize ensemble learning techniques to integrate predictions for improved accuracy.</a:t>
            </a:r>
            <a:endParaRPr sz="10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000" b="1">
                <a:latin typeface="Arial"/>
                <a:ea typeface="Arial"/>
                <a:cs typeface="Arial"/>
                <a:sym typeface="Arial"/>
              </a:rPr>
              <a:t>Advanced Techniques and External Factors:</a:t>
            </a:r>
            <a:r>
              <a:rPr lang="en-US" sz="1000">
                <a:latin typeface="Arial"/>
                <a:ea typeface="Arial"/>
                <a:cs typeface="Arial"/>
                <a:sym typeface="Arial"/>
              </a:rPr>
              <a:t> Explore advanced machine learning algorithms for time series forecasting and incorporate market sentiment analysis from news, social media, and financial reports to influence stock price predictions.</a:t>
            </a:r>
            <a:endParaRPr sz="1000">
              <a:latin typeface="Arial"/>
              <a:ea typeface="Arial"/>
              <a:cs typeface="Arial"/>
              <a:sym typeface="Arial"/>
            </a:endParaRPr>
          </a:p>
          <a:p>
            <a:pPr marL="0" lvl="0" indent="0" algn="l" rtl="0">
              <a:spcBef>
                <a:spcPts val="0"/>
              </a:spcBef>
              <a:spcAft>
                <a:spcPts val="0"/>
              </a:spcAft>
              <a:buNone/>
            </a:pPr>
            <a:endParaRPr/>
          </a:p>
        </p:txBody>
      </p:sp>
      <p:sp>
        <p:nvSpPr>
          <p:cNvPr id="402" name="Google Shape;402;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5" name="Google Shape;42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 name="Google Shape;54;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df1fc4a55b_2_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g2df1fc4a55b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2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500"/>
              <a:t>We use boxplot method to detect outliers (2:40)</a:t>
            </a:r>
            <a:endParaRPr sz="1500"/>
          </a:p>
        </p:txBody>
      </p:sp>
      <p:sp>
        <p:nvSpPr>
          <p:cNvPr id="176" name="Google Shape;176;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1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3"/>
          <p:cNvSpPr txBox="1">
            <a:spLocks noGrp="1"/>
          </p:cNvSpPr>
          <p:nvPr>
            <p:ph type="dt" idx="10"/>
          </p:nvPr>
        </p:nvSpPr>
        <p:spPr>
          <a:xfrm>
            <a:off x="609441" y="8475133"/>
            <a:ext cx="2844000" cy="486900"/>
          </a:xfrm>
          <a:prstGeom prst="rect">
            <a:avLst/>
          </a:prstGeom>
          <a:noFill/>
          <a:ln>
            <a:noFill/>
          </a:ln>
        </p:spPr>
        <p:txBody>
          <a:bodyPr spcFirstLastPara="1" wrap="square" lIns="121875" tIns="60925" rIns="121875" bIns="60925" anchor="ctr" anchorCtr="0">
            <a:noAutofit/>
          </a:bodyPr>
          <a:lstStyle>
            <a:lvl1pPr lvl="0" algn="l" rtl="0">
              <a:spcBef>
                <a:spcPts val="0"/>
              </a:spcBef>
              <a:spcAft>
                <a:spcPts val="0"/>
              </a:spcAft>
              <a:buSzPts val="1900"/>
              <a:buNone/>
              <a:defRPr sz="1900"/>
            </a:lvl1pPr>
            <a:lvl2pPr lvl="1" algn="l" rtl="0">
              <a:spcBef>
                <a:spcPts val="0"/>
              </a:spcBef>
              <a:spcAft>
                <a:spcPts val="0"/>
              </a:spcAft>
              <a:buSzPts val="1900"/>
              <a:buNone/>
              <a:defRPr sz="1900"/>
            </a:lvl2pPr>
            <a:lvl3pPr lvl="2" algn="l" rtl="0">
              <a:spcBef>
                <a:spcPts val="0"/>
              </a:spcBef>
              <a:spcAft>
                <a:spcPts val="0"/>
              </a:spcAft>
              <a:buSzPts val="1900"/>
              <a:buNone/>
              <a:defRPr sz="1900"/>
            </a:lvl3pPr>
            <a:lvl4pPr lvl="3" algn="l" rtl="0">
              <a:spcBef>
                <a:spcPts val="0"/>
              </a:spcBef>
              <a:spcAft>
                <a:spcPts val="0"/>
              </a:spcAft>
              <a:buSzPts val="1900"/>
              <a:buNone/>
              <a:defRPr sz="1900"/>
            </a:lvl4pPr>
            <a:lvl5pPr lvl="4" algn="l" rtl="0">
              <a:spcBef>
                <a:spcPts val="0"/>
              </a:spcBef>
              <a:spcAft>
                <a:spcPts val="0"/>
              </a:spcAft>
              <a:buSzPts val="1900"/>
              <a:buNone/>
              <a:defRPr sz="1900"/>
            </a:lvl5pPr>
            <a:lvl6pPr lvl="5" algn="l" rtl="0">
              <a:spcBef>
                <a:spcPts val="0"/>
              </a:spcBef>
              <a:spcAft>
                <a:spcPts val="0"/>
              </a:spcAft>
              <a:buSzPts val="1900"/>
              <a:buNone/>
              <a:defRPr sz="1900"/>
            </a:lvl6pPr>
            <a:lvl7pPr lvl="6" algn="l" rtl="0">
              <a:spcBef>
                <a:spcPts val="0"/>
              </a:spcBef>
              <a:spcAft>
                <a:spcPts val="0"/>
              </a:spcAft>
              <a:buSzPts val="1900"/>
              <a:buNone/>
              <a:defRPr sz="1900"/>
            </a:lvl7pPr>
            <a:lvl8pPr lvl="7" algn="l" rtl="0">
              <a:spcBef>
                <a:spcPts val="0"/>
              </a:spcBef>
              <a:spcAft>
                <a:spcPts val="0"/>
              </a:spcAft>
              <a:buSzPts val="1900"/>
              <a:buNone/>
              <a:defRPr sz="1900"/>
            </a:lvl8pPr>
            <a:lvl9pPr lvl="8" algn="l" rtl="0">
              <a:spcBef>
                <a:spcPts val="0"/>
              </a:spcBef>
              <a:spcAft>
                <a:spcPts val="0"/>
              </a:spcAft>
              <a:buSzPts val="1900"/>
              <a:buNone/>
              <a:defRPr sz="1900"/>
            </a:lvl9pPr>
          </a:lstStyle>
          <a:p>
            <a:endParaRPr/>
          </a:p>
        </p:txBody>
      </p:sp>
      <p:sp>
        <p:nvSpPr>
          <p:cNvPr id="17" name="Google Shape;17;p3"/>
          <p:cNvSpPr txBox="1">
            <a:spLocks noGrp="1"/>
          </p:cNvSpPr>
          <p:nvPr>
            <p:ph type="ftr" idx="11"/>
          </p:nvPr>
        </p:nvSpPr>
        <p:spPr>
          <a:xfrm>
            <a:off x="4164515" y="8475133"/>
            <a:ext cx="3859800" cy="486900"/>
          </a:xfrm>
          <a:prstGeom prst="rect">
            <a:avLst/>
          </a:prstGeom>
          <a:noFill/>
          <a:ln>
            <a:noFill/>
          </a:ln>
        </p:spPr>
        <p:txBody>
          <a:bodyPr spcFirstLastPara="1" wrap="square" lIns="121875" tIns="60925" rIns="121875" bIns="60925" anchor="ctr" anchorCtr="0">
            <a:noAutofit/>
          </a:bodyPr>
          <a:lstStyle>
            <a:lvl1pPr lvl="0" algn="ctr" rtl="0">
              <a:spcBef>
                <a:spcPts val="0"/>
              </a:spcBef>
              <a:spcAft>
                <a:spcPts val="0"/>
              </a:spcAft>
              <a:buSzPts val="1900"/>
              <a:buNone/>
              <a:defRPr sz="1900"/>
            </a:lvl1pPr>
            <a:lvl2pPr lvl="1" algn="l" rtl="0">
              <a:spcBef>
                <a:spcPts val="0"/>
              </a:spcBef>
              <a:spcAft>
                <a:spcPts val="0"/>
              </a:spcAft>
              <a:buSzPts val="1900"/>
              <a:buNone/>
              <a:defRPr sz="1900"/>
            </a:lvl2pPr>
            <a:lvl3pPr lvl="2" algn="l" rtl="0">
              <a:spcBef>
                <a:spcPts val="0"/>
              </a:spcBef>
              <a:spcAft>
                <a:spcPts val="0"/>
              </a:spcAft>
              <a:buSzPts val="1900"/>
              <a:buNone/>
              <a:defRPr sz="1900"/>
            </a:lvl3pPr>
            <a:lvl4pPr lvl="3" algn="l" rtl="0">
              <a:spcBef>
                <a:spcPts val="0"/>
              </a:spcBef>
              <a:spcAft>
                <a:spcPts val="0"/>
              </a:spcAft>
              <a:buSzPts val="1900"/>
              <a:buNone/>
              <a:defRPr sz="1900"/>
            </a:lvl4pPr>
            <a:lvl5pPr lvl="4" algn="l" rtl="0">
              <a:spcBef>
                <a:spcPts val="0"/>
              </a:spcBef>
              <a:spcAft>
                <a:spcPts val="0"/>
              </a:spcAft>
              <a:buSzPts val="1900"/>
              <a:buNone/>
              <a:defRPr sz="1900"/>
            </a:lvl5pPr>
            <a:lvl6pPr lvl="5" algn="l" rtl="0">
              <a:spcBef>
                <a:spcPts val="0"/>
              </a:spcBef>
              <a:spcAft>
                <a:spcPts val="0"/>
              </a:spcAft>
              <a:buSzPts val="1900"/>
              <a:buNone/>
              <a:defRPr sz="1900"/>
            </a:lvl6pPr>
            <a:lvl7pPr lvl="6" algn="l" rtl="0">
              <a:spcBef>
                <a:spcPts val="0"/>
              </a:spcBef>
              <a:spcAft>
                <a:spcPts val="0"/>
              </a:spcAft>
              <a:buSzPts val="1900"/>
              <a:buNone/>
              <a:defRPr sz="1900"/>
            </a:lvl7pPr>
            <a:lvl8pPr lvl="7" algn="l" rtl="0">
              <a:spcBef>
                <a:spcPts val="0"/>
              </a:spcBef>
              <a:spcAft>
                <a:spcPts val="0"/>
              </a:spcAft>
              <a:buSzPts val="1900"/>
              <a:buNone/>
              <a:defRPr sz="1900"/>
            </a:lvl8pPr>
            <a:lvl9pPr lvl="8" algn="l" rtl="0">
              <a:spcBef>
                <a:spcPts val="0"/>
              </a:spcBef>
              <a:spcAft>
                <a:spcPts val="0"/>
              </a:spcAft>
              <a:buSzPts val="1900"/>
              <a:buNone/>
              <a:defRPr sz="1900"/>
            </a:lvl9pPr>
          </a:lstStyle>
          <a:p>
            <a:endParaRPr/>
          </a:p>
        </p:txBody>
      </p:sp>
      <p:sp>
        <p:nvSpPr>
          <p:cNvPr id="18" name="Google Shape;18;p3"/>
          <p:cNvSpPr txBox="1">
            <a:spLocks noGrp="1"/>
          </p:cNvSpPr>
          <p:nvPr>
            <p:ph type="sldNum" idx="12"/>
          </p:nvPr>
        </p:nvSpPr>
        <p:spPr>
          <a:xfrm>
            <a:off x="8735325" y="8475133"/>
            <a:ext cx="2844000" cy="486900"/>
          </a:xfrm>
          <a:prstGeom prst="rect">
            <a:avLst/>
          </a:prstGeom>
          <a:noFill/>
          <a:ln>
            <a:noFill/>
          </a:ln>
        </p:spPr>
        <p:txBody>
          <a:bodyPr spcFirstLastPara="1" wrap="square" lIns="121875" tIns="60925" rIns="121875" bIns="60925" anchor="ctr" anchorCtr="0">
            <a:noAutofit/>
          </a:bodyPr>
          <a:lstStyle>
            <a:lvl1pPr marL="0" lvl="0" indent="0" algn="r" rtl="0">
              <a:spcBef>
                <a:spcPts val="0"/>
              </a:spcBef>
              <a:buNone/>
              <a:defRPr sz="1900"/>
            </a:lvl1pPr>
            <a:lvl2pPr marL="0" lvl="1" indent="0" algn="r" rtl="0">
              <a:spcBef>
                <a:spcPts val="0"/>
              </a:spcBef>
              <a:buNone/>
              <a:defRPr sz="1900"/>
            </a:lvl2pPr>
            <a:lvl3pPr marL="0" lvl="2" indent="0" algn="r" rtl="0">
              <a:spcBef>
                <a:spcPts val="0"/>
              </a:spcBef>
              <a:buNone/>
              <a:defRPr sz="1900"/>
            </a:lvl3pPr>
            <a:lvl4pPr marL="0" lvl="3" indent="0" algn="r" rtl="0">
              <a:spcBef>
                <a:spcPts val="0"/>
              </a:spcBef>
              <a:buNone/>
              <a:defRPr sz="1900"/>
            </a:lvl4pPr>
            <a:lvl5pPr marL="0" lvl="4" indent="0" algn="r" rtl="0">
              <a:spcBef>
                <a:spcPts val="0"/>
              </a:spcBef>
              <a:buNone/>
              <a:defRPr sz="1900"/>
            </a:lvl5pPr>
            <a:lvl6pPr marL="0" lvl="5" indent="0" algn="r" rtl="0">
              <a:spcBef>
                <a:spcPts val="0"/>
              </a:spcBef>
              <a:buNone/>
              <a:defRPr sz="1900"/>
            </a:lvl6pPr>
            <a:lvl7pPr marL="0" lvl="6" indent="0" algn="r" rtl="0">
              <a:spcBef>
                <a:spcPts val="0"/>
              </a:spcBef>
              <a:buNone/>
              <a:defRPr sz="1900"/>
            </a:lvl7pPr>
            <a:lvl8pPr marL="0" lvl="7" indent="0" algn="r" rtl="0">
              <a:spcBef>
                <a:spcPts val="0"/>
              </a:spcBef>
              <a:buNone/>
              <a:defRPr sz="1900"/>
            </a:lvl8pPr>
            <a:lvl9pPr marL="0" lvl="8" indent="0" algn="r" rtl="0">
              <a:spcBef>
                <a:spcPts val="0"/>
              </a:spcBef>
              <a:buNone/>
              <a:defRPr sz="19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
        <p:cNvGrpSpPr/>
        <p:nvPr/>
      </p:nvGrpSpPr>
      <p:grpSpPr>
        <a:xfrm>
          <a:off x="0" y="0"/>
          <a:ext cx="0" cy="0"/>
          <a:chOff x="0" y="0"/>
          <a:chExt cx="0" cy="0"/>
        </a:xfrm>
      </p:grpSpPr>
      <p:sp>
        <p:nvSpPr>
          <p:cNvPr id="10" name="Google Shape;10;p1"/>
          <p:cNvSpPr/>
          <p:nvPr/>
        </p:nvSpPr>
        <p:spPr>
          <a:xfrm>
            <a:off x="22266428" y="753924"/>
            <a:ext cx="595423" cy="595423"/>
          </a:xfrm>
          <a:prstGeom prst="ellipse">
            <a:avLst/>
          </a:prstGeom>
          <a:solidFill>
            <a:srgbClr val="659F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b="0" i="0" u="none" strike="noStrike" cap="none">
              <a:solidFill>
                <a:schemeClr val="lt1"/>
              </a:solidFill>
              <a:latin typeface="Calibri"/>
              <a:ea typeface="Calibri"/>
              <a:cs typeface="Calibri"/>
              <a:sym typeface="Calibri"/>
            </a:endParaRPr>
          </a:p>
        </p:txBody>
      </p:sp>
      <p:sp>
        <p:nvSpPr>
          <p:cNvPr id="11" name="Google Shape;11;p1"/>
          <p:cNvSpPr txBox="1">
            <a:spLocks noGrp="1"/>
          </p:cNvSpPr>
          <p:nvPr>
            <p:ph type="title"/>
          </p:nvPr>
        </p:nvSpPr>
        <p:spPr>
          <a:xfrm>
            <a:off x="1675964" y="730251"/>
            <a:ext cx="21025723" cy="2651126"/>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2"/>
              </a:buClr>
              <a:buSzPts val="8798"/>
              <a:buFont typeface="Poppins"/>
              <a:buNone/>
              <a:defRPr sz="8798" b="1" i="0" u="none" strike="noStrike" cap="none">
                <a:solidFill>
                  <a:schemeClr val="dk2"/>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1675964" y="3651250"/>
            <a:ext cx="21025723" cy="8702676"/>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90000"/>
              </a:lnSpc>
              <a:spcBef>
                <a:spcPts val="2000"/>
              </a:spcBef>
              <a:spcAft>
                <a:spcPts val="0"/>
              </a:spcAft>
              <a:buClr>
                <a:schemeClr val="dk1"/>
              </a:buClr>
              <a:buSzPts val="5599"/>
              <a:buFont typeface="Arial"/>
              <a:buNone/>
              <a:defRPr sz="5599" b="0" i="0" u="none" strike="noStrike" cap="none">
                <a:solidFill>
                  <a:schemeClr val="dk1"/>
                </a:solidFill>
                <a:latin typeface="Lato Light"/>
                <a:ea typeface="Lato Light"/>
                <a:cs typeface="Lato Light"/>
                <a:sym typeface="Lato Light"/>
              </a:defRPr>
            </a:lvl1pPr>
            <a:lvl2pPr marL="914400" marR="0" lvl="1" indent="-228600" algn="l" rtl="0">
              <a:lnSpc>
                <a:spcPct val="90000"/>
              </a:lnSpc>
              <a:spcBef>
                <a:spcPts val="1000"/>
              </a:spcBef>
              <a:spcAft>
                <a:spcPts val="0"/>
              </a:spcAft>
              <a:buClr>
                <a:schemeClr val="dk1"/>
              </a:buClr>
              <a:buSzPts val="4799"/>
              <a:buFont typeface="Arial"/>
              <a:buNone/>
              <a:defRPr sz="4799" b="0" i="0" u="none" strike="noStrike" cap="none">
                <a:solidFill>
                  <a:schemeClr val="dk1"/>
                </a:solidFill>
                <a:latin typeface="Lato Light"/>
                <a:ea typeface="Lato Light"/>
                <a:cs typeface="Lato Light"/>
                <a:sym typeface="Lato Light"/>
              </a:defRPr>
            </a:lvl2pPr>
            <a:lvl3pPr marL="1371600" marR="0" lvl="2" indent="-228600" algn="l" rtl="0">
              <a:lnSpc>
                <a:spcPct val="90000"/>
              </a:lnSpc>
              <a:spcBef>
                <a:spcPts val="1000"/>
              </a:spcBef>
              <a:spcAft>
                <a:spcPts val="0"/>
              </a:spcAft>
              <a:buClr>
                <a:schemeClr val="dk1"/>
              </a:buClr>
              <a:buSzPts val="3999"/>
              <a:buFont typeface="Arial"/>
              <a:buNone/>
              <a:defRPr sz="3999" b="0" i="0" u="none" strike="noStrike" cap="none">
                <a:solidFill>
                  <a:schemeClr val="dk1"/>
                </a:solidFill>
                <a:latin typeface="Lato Light"/>
                <a:ea typeface="Lato Light"/>
                <a:cs typeface="Lato Light"/>
                <a:sym typeface="Lato Light"/>
              </a:defRPr>
            </a:lvl3pPr>
            <a:lvl4pPr marL="1828800" marR="0" lvl="3" indent="-228600" algn="l" rtl="0">
              <a:lnSpc>
                <a:spcPct val="90000"/>
              </a:lnSpc>
              <a:spcBef>
                <a:spcPts val="1000"/>
              </a:spcBef>
              <a:spcAft>
                <a:spcPts val="0"/>
              </a:spcAft>
              <a:buClr>
                <a:schemeClr val="dk1"/>
              </a:buClr>
              <a:buSzPts val="3599"/>
              <a:buFont typeface="Arial"/>
              <a:buNone/>
              <a:defRPr sz="3599" b="0" i="0" u="none" strike="noStrike" cap="none">
                <a:solidFill>
                  <a:schemeClr val="dk1"/>
                </a:solidFill>
                <a:latin typeface="Lato Light"/>
                <a:ea typeface="Lato Light"/>
                <a:cs typeface="Lato Light"/>
                <a:sym typeface="Lato Light"/>
              </a:defRPr>
            </a:lvl4pPr>
            <a:lvl5pPr marL="2286000" marR="0" lvl="4" indent="-228600" algn="l" rtl="0">
              <a:lnSpc>
                <a:spcPct val="90000"/>
              </a:lnSpc>
              <a:spcBef>
                <a:spcPts val="1000"/>
              </a:spcBef>
              <a:spcAft>
                <a:spcPts val="0"/>
              </a:spcAft>
              <a:buClr>
                <a:schemeClr val="dk1"/>
              </a:buClr>
              <a:buSzPts val="3599"/>
              <a:buFont typeface="Arial"/>
              <a:buNone/>
              <a:defRPr sz="3599" b="0" i="0" u="none" strike="noStrike" cap="none">
                <a:solidFill>
                  <a:schemeClr val="dk1"/>
                </a:solidFill>
                <a:latin typeface="Lato Light"/>
                <a:ea typeface="Lato Light"/>
                <a:cs typeface="Lato Light"/>
                <a:sym typeface="Lato Light"/>
              </a:defRPr>
            </a:lvl5pPr>
            <a:lvl6pPr marL="2743200" marR="0" lvl="5" indent="-457136" algn="l" rtl="0">
              <a:lnSpc>
                <a:spcPct val="90000"/>
              </a:lnSpc>
              <a:spcBef>
                <a:spcPts val="1000"/>
              </a:spcBef>
              <a:spcAft>
                <a:spcPts val="0"/>
              </a:spcAft>
              <a:buClr>
                <a:schemeClr val="dk1"/>
              </a:buClr>
              <a:buSzPts val="3599"/>
              <a:buFont typeface="Arial"/>
              <a:buChar char="•"/>
              <a:defRPr sz="3599" b="0" i="0" u="none" strike="noStrike" cap="none">
                <a:solidFill>
                  <a:schemeClr val="dk1"/>
                </a:solidFill>
                <a:latin typeface="Calibri"/>
                <a:ea typeface="Calibri"/>
                <a:cs typeface="Calibri"/>
                <a:sym typeface="Calibri"/>
              </a:defRPr>
            </a:lvl6pPr>
            <a:lvl7pPr marL="3200400" marR="0" lvl="6" indent="-457136" algn="l" rtl="0">
              <a:lnSpc>
                <a:spcPct val="90000"/>
              </a:lnSpc>
              <a:spcBef>
                <a:spcPts val="1000"/>
              </a:spcBef>
              <a:spcAft>
                <a:spcPts val="0"/>
              </a:spcAft>
              <a:buClr>
                <a:schemeClr val="dk1"/>
              </a:buClr>
              <a:buSzPts val="3599"/>
              <a:buFont typeface="Arial"/>
              <a:buChar char="•"/>
              <a:defRPr sz="3599" b="0" i="0" u="none" strike="noStrike" cap="none">
                <a:solidFill>
                  <a:schemeClr val="dk1"/>
                </a:solidFill>
                <a:latin typeface="Calibri"/>
                <a:ea typeface="Calibri"/>
                <a:cs typeface="Calibri"/>
                <a:sym typeface="Calibri"/>
              </a:defRPr>
            </a:lvl7pPr>
            <a:lvl8pPr marL="3657600" marR="0" lvl="7" indent="-457136" algn="l" rtl="0">
              <a:lnSpc>
                <a:spcPct val="90000"/>
              </a:lnSpc>
              <a:spcBef>
                <a:spcPts val="1000"/>
              </a:spcBef>
              <a:spcAft>
                <a:spcPts val="0"/>
              </a:spcAft>
              <a:buClr>
                <a:schemeClr val="dk1"/>
              </a:buClr>
              <a:buSzPts val="3599"/>
              <a:buFont typeface="Arial"/>
              <a:buChar char="•"/>
              <a:defRPr sz="3599" b="0" i="0" u="none" strike="noStrike" cap="none">
                <a:solidFill>
                  <a:schemeClr val="dk1"/>
                </a:solidFill>
                <a:latin typeface="Calibri"/>
                <a:ea typeface="Calibri"/>
                <a:cs typeface="Calibri"/>
                <a:sym typeface="Calibri"/>
              </a:defRPr>
            </a:lvl8pPr>
            <a:lvl9pPr marL="4114800" marR="0" lvl="8" indent="-457136" algn="l" rtl="0">
              <a:lnSpc>
                <a:spcPct val="90000"/>
              </a:lnSpc>
              <a:spcBef>
                <a:spcPts val="1000"/>
              </a:spcBef>
              <a:spcAft>
                <a:spcPts val="0"/>
              </a:spcAft>
              <a:buClr>
                <a:schemeClr val="dk1"/>
              </a:buClr>
              <a:buSzPts val="3599"/>
              <a:buFont typeface="Arial"/>
              <a:buChar char="•"/>
              <a:defRPr sz="3599" b="0" i="0" u="none" strike="noStrike" cap="none">
                <a:solidFill>
                  <a:schemeClr val="dk1"/>
                </a:solidFill>
                <a:latin typeface="Calibri"/>
                <a:ea typeface="Calibri"/>
                <a:cs typeface="Calibri"/>
                <a:sym typeface="Calibri"/>
              </a:defRPr>
            </a:lvl9pPr>
          </a:lstStyle>
          <a:p>
            <a:endParaRPr/>
          </a:p>
        </p:txBody>
      </p:sp>
      <p:sp>
        <p:nvSpPr>
          <p:cNvPr id="13" name="Google Shape;13;p1"/>
          <p:cNvSpPr/>
          <p:nvPr/>
        </p:nvSpPr>
        <p:spPr>
          <a:xfrm>
            <a:off x="22276635" y="769107"/>
            <a:ext cx="585216" cy="584269"/>
          </a:xfrm>
          <a:prstGeom prst="ellipse">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2100" b="0" i="0" u="none" strike="noStrike" cap="none">
                <a:solidFill>
                  <a:schemeClr val="lt1"/>
                </a:solidFill>
                <a:latin typeface="Poppins Medium"/>
                <a:ea typeface="Poppins Medium"/>
                <a:cs typeface="Poppins Medium"/>
                <a:sym typeface="Poppins Medium"/>
              </a:rPr>
              <a:t>‹#›</a:t>
            </a:fld>
            <a:endParaRPr sz="2100" b="0" i="0" u="none" strike="noStrike" cap="none">
              <a:solidFill>
                <a:schemeClr val="lt1"/>
              </a:solidFill>
              <a:latin typeface="Poppins Medium"/>
              <a:ea typeface="Poppins Medium"/>
              <a:cs typeface="Poppins Medium"/>
              <a:sym typeface="Poppins Medium"/>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
        <p:cNvGrpSpPr/>
        <p:nvPr/>
      </p:nvGrpSpPr>
      <p:grpSpPr>
        <a:xfrm>
          <a:off x="0" y="0"/>
          <a:ext cx="0" cy="0"/>
          <a:chOff x="0" y="0"/>
          <a:chExt cx="0" cy="0"/>
        </a:xfrm>
      </p:grpSpPr>
      <p:pic>
        <p:nvPicPr>
          <p:cNvPr id="24" name="Google Shape;24;p4"/>
          <p:cNvPicPr preferRelativeResize="0"/>
          <p:nvPr/>
        </p:nvPicPr>
        <p:blipFill>
          <a:blip r:embed="rId3">
            <a:alphaModFix/>
          </a:blip>
          <a:stretch>
            <a:fillRect/>
          </a:stretch>
        </p:blipFill>
        <p:spPr>
          <a:xfrm>
            <a:off x="0" y="0"/>
            <a:ext cx="24377650" cy="13716000"/>
          </a:xfrm>
          <a:prstGeom prst="rect">
            <a:avLst/>
          </a:prstGeom>
          <a:noFill/>
          <a:ln>
            <a:noFill/>
          </a:ln>
        </p:spPr>
      </p:pic>
      <p:sp>
        <p:nvSpPr>
          <p:cNvPr id="25" name="Google Shape;25;p4"/>
          <p:cNvSpPr txBox="1"/>
          <p:nvPr/>
        </p:nvSpPr>
        <p:spPr>
          <a:xfrm>
            <a:off x="496525" y="400200"/>
            <a:ext cx="17727300" cy="359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7000" b="1">
              <a:solidFill>
                <a:srgbClr val="0D0D0D"/>
              </a:solidFill>
              <a:latin typeface="Poppins"/>
              <a:ea typeface="Poppins"/>
              <a:cs typeface="Poppins"/>
              <a:sym typeface="Poppins"/>
            </a:endParaRPr>
          </a:p>
          <a:p>
            <a:pPr marL="0" lvl="0" indent="0" algn="l" rtl="0">
              <a:lnSpc>
                <a:spcPct val="115000"/>
              </a:lnSpc>
              <a:spcBef>
                <a:spcPts val="1500"/>
              </a:spcBef>
              <a:spcAft>
                <a:spcPts val="0"/>
              </a:spcAft>
              <a:buNone/>
            </a:pPr>
            <a:r>
              <a:rPr lang="en-US" sz="7000" b="1">
                <a:solidFill>
                  <a:srgbClr val="0D0D0D"/>
                </a:solidFill>
                <a:latin typeface="Poppins"/>
                <a:ea typeface="Poppins"/>
                <a:cs typeface="Poppins"/>
                <a:sym typeface="Poppins"/>
              </a:rPr>
              <a:t>Forecasting Microsoft's Stock Price</a:t>
            </a:r>
            <a:endParaRPr sz="7000" b="1">
              <a:solidFill>
                <a:srgbClr val="0D0D0D"/>
              </a:solidFill>
              <a:latin typeface="Poppins"/>
              <a:ea typeface="Poppins"/>
              <a:cs typeface="Poppins"/>
              <a:sym typeface="Poppins"/>
            </a:endParaRPr>
          </a:p>
          <a:p>
            <a:pPr marL="0" lvl="0" indent="0" algn="l" rtl="0">
              <a:lnSpc>
                <a:spcPct val="115000"/>
              </a:lnSpc>
              <a:spcBef>
                <a:spcPts val="1500"/>
              </a:spcBef>
              <a:spcAft>
                <a:spcPts val="1500"/>
              </a:spcAft>
              <a:buNone/>
            </a:pPr>
            <a:endParaRPr sz="7000">
              <a:solidFill>
                <a:schemeClr val="dk1"/>
              </a:solidFill>
              <a:latin typeface="Poppins Medium"/>
              <a:ea typeface="Poppins Medium"/>
              <a:cs typeface="Poppins Medium"/>
              <a:sym typeface="Poppins Medium"/>
            </a:endParaRPr>
          </a:p>
        </p:txBody>
      </p:sp>
      <p:pic>
        <p:nvPicPr>
          <p:cNvPr id="26" name="Google Shape;26;p4"/>
          <p:cNvPicPr preferRelativeResize="0"/>
          <p:nvPr/>
        </p:nvPicPr>
        <p:blipFill>
          <a:blip r:embed="rId4">
            <a:alphaModFix/>
          </a:blip>
          <a:stretch>
            <a:fillRect/>
          </a:stretch>
        </p:blipFill>
        <p:spPr>
          <a:xfrm>
            <a:off x="0" y="11572875"/>
            <a:ext cx="2143125" cy="2143125"/>
          </a:xfrm>
          <a:prstGeom prst="rect">
            <a:avLst/>
          </a:prstGeom>
          <a:noFill/>
          <a:ln>
            <a:noFill/>
          </a:ln>
        </p:spPr>
      </p:pic>
      <p:sp>
        <p:nvSpPr>
          <p:cNvPr id="27" name="Google Shape;27;p4"/>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8" name="Google Shape;28;p4"/>
          <p:cNvSpPr txBox="1"/>
          <p:nvPr/>
        </p:nvSpPr>
        <p:spPr>
          <a:xfrm>
            <a:off x="496525" y="4623725"/>
            <a:ext cx="7185900" cy="359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500"/>
              </a:spcAft>
              <a:buNone/>
            </a:pPr>
            <a:r>
              <a:rPr lang="en-US" sz="5400">
                <a:solidFill>
                  <a:srgbClr val="0D0D0D"/>
                </a:solidFill>
                <a:latin typeface="Poppins Medium"/>
                <a:ea typeface="Poppins Medium"/>
                <a:cs typeface="Poppins Medium"/>
                <a:sym typeface="Poppins Medium"/>
              </a:rPr>
              <a:t>A Time-Series Historical Analysis from 1986 to 2023</a:t>
            </a:r>
            <a:endParaRPr sz="4199">
              <a:solidFill>
                <a:schemeClr val="dk1"/>
              </a:solidFill>
              <a:latin typeface="Lato Light"/>
              <a:ea typeface="Lato Light"/>
              <a:cs typeface="Lato Light"/>
              <a:sym typeface="Lato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3"/>
          <p:cNvSpPr/>
          <p:nvPr/>
        </p:nvSpPr>
        <p:spPr>
          <a:xfrm>
            <a:off x="10708830" y="6904794"/>
            <a:ext cx="1872308" cy="2975371"/>
          </a:xfrm>
          <a:custGeom>
            <a:avLst/>
            <a:gdLst/>
            <a:ahLst/>
            <a:cxnLst/>
            <a:rect l="l" t="t" r="r" b="b"/>
            <a:pathLst>
              <a:path w="21600" h="21600" extrusionOk="0">
                <a:moveTo>
                  <a:pt x="17395" y="7718"/>
                </a:moveTo>
                <a:cubicBezTo>
                  <a:pt x="17217" y="7186"/>
                  <a:pt x="17007" y="6661"/>
                  <a:pt x="16887" y="6124"/>
                </a:cubicBezTo>
                <a:cubicBezTo>
                  <a:pt x="16819" y="5821"/>
                  <a:pt x="16747" y="5517"/>
                  <a:pt x="16646" y="5217"/>
                </a:cubicBezTo>
                <a:cubicBezTo>
                  <a:pt x="16509" y="4807"/>
                  <a:pt x="16342" y="4400"/>
                  <a:pt x="16152" y="3998"/>
                </a:cubicBezTo>
                <a:cubicBezTo>
                  <a:pt x="15932" y="3531"/>
                  <a:pt x="15641" y="3078"/>
                  <a:pt x="15300" y="2641"/>
                </a:cubicBezTo>
                <a:cubicBezTo>
                  <a:pt x="14830" y="2040"/>
                  <a:pt x="14255" y="1458"/>
                  <a:pt x="13574" y="942"/>
                </a:cubicBezTo>
                <a:cubicBezTo>
                  <a:pt x="13375" y="791"/>
                  <a:pt x="13160" y="631"/>
                  <a:pt x="12918" y="505"/>
                </a:cubicBezTo>
                <a:cubicBezTo>
                  <a:pt x="12065" y="63"/>
                  <a:pt x="11061" y="0"/>
                  <a:pt x="11061" y="0"/>
                </a:cubicBezTo>
                <a:cubicBezTo>
                  <a:pt x="11061" y="0"/>
                  <a:pt x="2" y="0"/>
                  <a:pt x="0" y="0"/>
                </a:cubicBezTo>
                <a:cubicBezTo>
                  <a:pt x="93" y="0"/>
                  <a:pt x="261" y="79"/>
                  <a:pt x="343" y="106"/>
                </a:cubicBezTo>
                <a:cubicBezTo>
                  <a:pt x="484" y="153"/>
                  <a:pt x="620" y="205"/>
                  <a:pt x="754" y="259"/>
                </a:cubicBezTo>
                <a:cubicBezTo>
                  <a:pt x="1157" y="424"/>
                  <a:pt x="1538" y="611"/>
                  <a:pt x="1903" y="807"/>
                </a:cubicBezTo>
                <a:cubicBezTo>
                  <a:pt x="2413" y="1081"/>
                  <a:pt x="2893" y="1379"/>
                  <a:pt x="3300" y="1715"/>
                </a:cubicBezTo>
                <a:cubicBezTo>
                  <a:pt x="3797" y="2126"/>
                  <a:pt x="4165" y="2589"/>
                  <a:pt x="4423" y="3079"/>
                </a:cubicBezTo>
                <a:cubicBezTo>
                  <a:pt x="4738" y="3678"/>
                  <a:pt x="5168" y="5495"/>
                  <a:pt x="5207" y="5653"/>
                </a:cubicBezTo>
                <a:cubicBezTo>
                  <a:pt x="6447" y="10800"/>
                  <a:pt x="11221" y="10800"/>
                  <a:pt x="11221" y="10800"/>
                </a:cubicBezTo>
                <a:cubicBezTo>
                  <a:pt x="11221" y="10800"/>
                  <a:pt x="6447" y="10800"/>
                  <a:pt x="5207" y="15947"/>
                </a:cubicBezTo>
                <a:cubicBezTo>
                  <a:pt x="5168" y="16105"/>
                  <a:pt x="4738" y="17922"/>
                  <a:pt x="4423" y="18521"/>
                </a:cubicBezTo>
                <a:cubicBezTo>
                  <a:pt x="4165" y="19011"/>
                  <a:pt x="3797" y="19474"/>
                  <a:pt x="3300" y="19885"/>
                </a:cubicBezTo>
                <a:cubicBezTo>
                  <a:pt x="2893" y="20220"/>
                  <a:pt x="2413" y="20519"/>
                  <a:pt x="1903" y="20793"/>
                </a:cubicBezTo>
                <a:cubicBezTo>
                  <a:pt x="1538" y="20989"/>
                  <a:pt x="1157" y="21176"/>
                  <a:pt x="754" y="21341"/>
                </a:cubicBezTo>
                <a:cubicBezTo>
                  <a:pt x="620" y="21395"/>
                  <a:pt x="484" y="21447"/>
                  <a:pt x="343" y="21494"/>
                </a:cubicBezTo>
                <a:cubicBezTo>
                  <a:pt x="261" y="21521"/>
                  <a:pt x="93" y="21600"/>
                  <a:pt x="0" y="21600"/>
                </a:cubicBezTo>
                <a:cubicBezTo>
                  <a:pt x="2" y="21600"/>
                  <a:pt x="11061" y="21600"/>
                  <a:pt x="11061" y="21600"/>
                </a:cubicBezTo>
                <a:cubicBezTo>
                  <a:pt x="11061" y="21600"/>
                  <a:pt x="12065" y="21537"/>
                  <a:pt x="12918" y="21095"/>
                </a:cubicBezTo>
                <a:cubicBezTo>
                  <a:pt x="13160" y="20969"/>
                  <a:pt x="13375" y="20809"/>
                  <a:pt x="13574" y="20658"/>
                </a:cubicBezTo>
                <a:cubicBezTo>
                  <a:pt x="14255" y="20141"/>
                  <a:pt x="14830" y="19560"/>
                  <a:pt x="15300" y="18959"/>
                </a:cubicBezTo>
                <a:cubicBezTo>
                  <a:pt x="15641" y="18522"/>
                  <a:pt x="15932" y="18069"/>
                  <a:pt x="16152" y="17602"/>
                </a:cubicBezTo>
                <a:cubicBezTo>
                  <a:pt x="16342" y="17200"/>
                  <a:pt x="16509" y="16793"/>
                  <a:pt x="16646" y="16383"/>
                </a:cubicBezTo>
                <a:cubicBezTo>
                  <a:pt x="16747" y="16083"/>
                  <a:pt x="16819" y="15779"/>
                  <a:pt x="16887" y="15476"/>
                </a:cubicBezTo>
                <a:cubicBezTo>
                  <a:pt x="17007" y="14939"/>
                  <a:pt x="17217" y="14414"/>
                  <a:pt x="17395" y="13882"/>
                </a:cubicBezTo>
                <a:cubicBezTo>
                  <a:pt x="18008" y="12051"/>
                  <a:pt x="20815" y="11047"/>
                  <a:pt x="21600" y="10800"/>
                </a:cubicBezTo>
                <a:cubicBezTo>
                  <a:pt x="20815" y="10553"/>
                  <a:pt x="18008" y="9549"/>
                  <a:pt x="17395" y="7718"/>
                </a:cubicBezTo>
                <a:close/>
              </a:path>
            </a:pathLst>
          </a:custGeom>
          <a:solidFill>
            <a:schemeClr val="accent4"/>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29" name="Google Shape;229;p13"/>
          <p:cNvSpPr/>
          <p:nvPr/>
        </p:nvSpPr>
        <p:spPr>
          <a:xfrm>
            <a:off x="10708830" y="9978629"/>
            <a:ext cx="1872308" cy="2975371"/>
          </a:xfrm>
          <a:custGeom>
            <a:avLst/>
            <a:gdLst/>
            <a:ahLst/>
            <a:cxnLst/>
            <a:rect l="l" t="t" r="r" b="b"/>
            <a:pathLst>
              <a:path w="21600" h="21600" extrusionOk="0">
                <a:moveTo>
                  <a:pt x="17395" y="7718"/>
                </a:moveTo>
                <a:cubicBezTo>
                  <a:pt x="17217" y="7186"/>
                  <a:pt x="17007" y="6661"/>
                  <a:pt x="16887" y="6124"/>
                </a:cubicBezTo>
                <a:cubicBezTo>
                  <a:pt x="16819" y="5821"/>
                  <a:pt x="16747" y="5517"/>
                  <a:pt x="16646" y="5217"/>
                </a:cubicBezTo>
                <a:cubicBezTo>
                  <a:pt x="16509" y="4807"/>
                  <a:pt x="16342" y="4400"/>
                  <a:pt x="16152" y="3998"/>
                </a:cubicBezTo>
                <a:cubicBezTo>
                  <a:pt x="15932" y="3531"/>
                  <a:pt x="15641" y="3078"/>
                  <a:pt x="15300" y="2641"/>
                </a:cubicBezTo>
                <a:cubicBezTo>
                  <a:pt x="14830" y="2040"/>
                  <a:pt x="14255" y="1459"/>
                  <a:pt x="13574" y="942"/>
                </a:cubicBezTo>
                <a:cubicBezTo>
                  <a:pt x="13375" y="791"/>
                  <a:pt x="13160" y="631"/>
                  <a:pt x="12918" y="505"/>
                </a:cubicBezTo>
                <a:cubicBezTo>
                  <a:pt x="12065" y="63"/>
                  <a:pt x="11061" y="0"/>
                  <a:pt x="11061" y="0"/>
                </a:cubicBezTo>
                <a:cubicBezTo>
                  <a:pt x="11061" y="0"/>
                  <a:pt x="2" y="0"/>
                  <a:pt x="0" y="0"/>
                </a:cubicBezTo>
                <a:cubicBezTo>
                  <a:pt x="93" y="0"/>
                  <a:pt x="261" y="79"/>
                  <a:pt x="343" y="106"/>
                </a:cubicBezTo>
                <a:cubicBezTo>
                  <a:pt x="484" y="153"/>
                  <a:pt x="620" y="205"/>
                  <a:pt x="754" y="259"/>
                </a:cubicBezTo>
                <a:cubicBezTo>
                  <a:pt x="1157" y="424"/>
                  <a:pt x="1538" y="611"/>
                  <a:pt x="1903" y="807"/>
                </a:cubicBezTo>
                <a:cubicBezTo>
                  <a:pt x="2413" y="1081"/>
                  <a:pt x="2893" y="1380"/>
                  <a:pt x="3300" y="1715"/>
                </a:cubicBezTo>
                <a:cubicBezTo>
                  <a:pt x="3797" y="2126"/>
                  <a:pt x="4165" y="2589"/>
                  <a:pt x="4423" y="3079"/>
                </a:cubicBezTo>
                <a:cubicBezTo>
                  <a:pt x="4738" y="3678"/>
                  <a:pt x="5168" y="5495"/>
                  <a:pt x="5207" y="5653"/>
                </a:cubicBezTo>
                <a:cubicBezTo>
                  <a:pt x="6447" y="10800"/>
                  <a:pt x="11221" y="10800"/>
                  <a:pt x="11221" y="10800"/>
                </a:cubicBezTo>
                <a:cubicBezTo>
                  <a:pt x="11221" y="10800"/>
                  <a:pt x="6447" y="10800"/>
                  <a:pt x="5207" y="15947"/>
                </a:cubicBezTo>
                <a:cubicBezTo>
                  <a:pt x="5168" y="16105"/>
                  <a:pt x="4738" y="17922"/>
                  <a:pt x="4423" y="18521"/>
                </a:cubicBezTo>
                <a:cubicBezTo>
                  <a:pt x="4165" y="19011"/>
                  <a:pt x="3797" y="19474"/>
                  <a:pt x="3300" y="19885"/>
                </a:cubicBezTo>
                <a:cubicBezTo>
                  <a:pt x="2893" y="20221"/>
                  <a:pt x="2413" y="20519"/>
                  <a:pt x="1903" y="20793"/>
                </a:cubicBezTo>
                <a:cubicBezTo>
                  <a:pt x="1538" y="20989"/>
                  <a:pt x="1157" y="21176"/>
                  <a:pt x="754" y="21341"/>
                </a:cubicBezTo>
                <a:cubicBezTo>
                  <a:pt x="620" y="21396"/>
                  <a:pt x="484" y="21447"/>
                  <a:pt x="343" y="21494"/>
                </a:cubicBezTo>
                <a:cubicBezTo>
                  <a:pt x="261" y="21521"/>
                  <a:pt x="93" y="21600"/>
                  <a:pt x="0" y="21600"/>
                </a:cubicBezTo>
                <a:cubicBezTo>
                  <a:pt x="2" y="21600"/>
                  <a:pt x="11061" y="21600"/>
                  <a:pt x="11061" y="21600"/>
                </a:cubicBezTo>
                <a:cubicBezTo>
                  <a:pt x="11061" y="21600"/>
                  <a:pt x="12065" y="21537"/>
                  <a:pt x="12918" y="21095"/>
                </a:cubicBezTo>
                <a:cubicBezTo>
                  <a:pt x="13160" y="20969"/>
                  <a:pt x="13375" y="20809"/>
                  <a:pt x="13574" y="20658"/>
                </a:cubicBezTo>
                <a:cubicBezTo>
                  <a:pt x="14255" y="20142"/>
                  <a:pt x="14830" y="19560"/>
                  <a:pt x="15300" y="18959"/>
                </a:cubicBezTo>
                <a:cubicBezTo>
                  <a:pt x="15641" y="18522"/>
                  <a:pt x="15932" y="18069"/>
                  <a:pt x="16152" y="17602"/>
                </a:cubicBezTo>
                <a:cubicBezTo>
                  <a:pt x="16342" y="17200"/>
                  <a:pt x="16509" y="16793"/>
                  <a:pt x="16646" y="16383"/>
                </a:cubicBezTo>
                <a:cubicBezTo>
                  <a:pt x="16747" y="16083"/>
                  <a:pt x="16819" y="15779"/>
                  <a:pt x="16887" y="15476"/>
                </a:cubicBezTo>
                <a:cubicBezTo>
                  <a:pt x="17007" y="14939"/>
                  <a:pt x="17217" y="14414"/>
                  <a:pt x="17395" y="13882"/>
                </a:cubicBezTo>
                <a:cubicBezTo>
                  <a:pt x="18008" y="12051"/>
                  <a:pt x="20815" y="11047"/>
                  <a:pt x="21600" y="10800"/>
                </a:cubicBezTo>
                <a:cubicBezTo>
                  <a:pt x="20815" y="10553"/>
                  <a:pt x="18008" y="9549"/>
                  <a:pt x="17395" y="7718"/>
                </a:cubicBezTo>
                <a:close/>
              </a:path>
            </a:pathLst>
          </a:custGeom>
          <a:solidFill>
            <a:srgbClr val="242A31"/>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30" name="Google Shape;230;p13"/>
          <p:cNvSpPr/>
          <p:nvPr/>
        </p:nvSpPr>
        <p:spPr>
          <a:xfrm flipH="1">
            <a:off x="11818799" y="2274718"/>
            <a:ext cx="1872308" cy="2975356"/>
          </a:xfrm>
          <a:custGeom>
            <a:avLst/>
            <a:gdLst/>
            <a:ahLst/>
            <a:cxnLst/>
            <a:rect l="l" t="t" r="r" b="b"/>
            <a:pathLst>
              <a:path w="21600" h="21600" extrusionOk="0">
                <a:moveTo>
                  <a:pt x="17395" y="7718"/>
                </a:moveTo>
                <a:cubicBezTo>
                  <a:pt x="17217" y="7186"/>
                  <a:pt x="17007" y="6661"/>
                  <a:pt x="16887" y="6124"/>
                </a:cubicBezTo>
                <a:cubicBezTo>
                  <a:pt x="16819" y="5821"/>
                  <a:pt x="16747" y="5517"/>
                  <a:pt x="16646" y="5217"/>
                </a:cubicBezTo>
                <a:cubicBezTo>
                  <a:pt x="16509" y="4807"/>
                  <a:pt x="16342" y="4400"/>
                  <a:pt x="16152" y="3998"/>
                </a:cubicBezTo>
                <a:cubicBezTo>
                  <a:pt x="15932" y="3531"/>
                  <a:pt x="15641" y="3078"/>
                  <a:pt x="15300" y="2641"/>
                </a:cubicBezTo>
                <a:cubicBezTo>
                  <a:pt x="14830" y="2040"/>
                  <a:pt x="14255" y="1459"/>
                  <a:pt x="13574" y="942"/>
                </a:cubicBezTo>
                <a:cubicBezTo>
                  <a:pt x="13375" y="791"/>
                  <a:pt x="13160" y="631"/>
                  <a:pt x="12918" y="505"/>
                </a:cubicBezTo>
                <a:cubicBezTo>
                  <a:pt x="12065" y="63"/>
                  <a:pt x="11061" y="0"/>
                  <a:pt x="11061" y="0"/>
                </a:cubicBezTo>
                <a:cubicBezTo>
                  <a:pt x="11061" y="0"/>
                  <a:pt x="2" y="0"/>
                  <a:pt x="0" y="0"/>
                </a:cubicBezTo>
                <a:cubicBezTo>
                  <a:pt x="93" y="0"/>
                  <a:pt x="261" y="79"/>
                  <a:pt x="343" y="106"/>
                </a:cubicBezTo>
                <a:cubicBezTo>
                  <a:pt x="484" y="153"/>
                  <a:pt x="620" y="205"/>
                  <a:pt x="754" y="259"/>
                </a:cubicBezTo>
                <a:cubicBezTo>
                  <a:pt x="1157" y="424"/>
                  <a:pt x="1538" y="611"/>
                  <a:pt x="1903" y="807"/>
                </a:cubicBezTo>
                <a:cubicBezTo>
                  <a:pt x="2413" y="1081"/>
                  <a:pt x="2893" y="1379"/>
                  <a:pt x="3300" y="1715"/>
                </a:cubicBezTo>
                <a:cubicBezTo>
                  <a:pt x="3797" y="2126"/>
                  <a:pt x="4165" y="2589"/>
                  <a:pt x="4423" y="3079"/>
                </a:cubicBezTo>
                <a:cubicBezTo>
                  <a:pt x="4738" y="3678"/>
                  <a:pt x="5168" y="5495"/>
                  <a:pt x="5207" y="5653"/>
                </a:cubicBezTo>
                <a:cubicBezTo>
                  <a:pt x="6447" y="10800"/>
                  <a:pt x="11221" y="10800"/>
                  <a:pt x="11221" y="10800"/>
                </a:cubicBezTo>
                <a:cubicBezTo>
                  <a:pt x="11221" y="10800"/>
                  <a:pt x="6447" y="10800"/>
                  <a:pt x="5207" y="15947"/>
                </a:cubicBezTo>
                <a:cubicBezTo>
                  <a:pt x="5168" y="16105"/>
                  <a:pt x="4738" y="17922"/>
                  <a:pt x="4423" y="18521"/>
                </a:cubicBezTo>
                <a:cubicBezTo>
                  <a:pt x="4165" y="19011"/>
                  <a:pt x="3797" y="19474"/>
                  <a:pt x="3300" y="19885"/>
                </a:cubicBezTo>
                <a:cubicBezTo>
                  <a:pt x="2893" y="20221"/>
                  <a:pt x="2413" y="20519"/>
                  <a:pt x="1903" y="20793"/>
                </a:cubicBezTo>
                <a:cubicBezTo>
                  <a:pt x="1538" y="20989"/>
                  <a:pt x="1157" y="21176"/>
                  <a:pt x="754" y="21341"/>
                </a:cubicBezTo>
                <a:cubicBezTo>
                  <a:pt x="620" y="21396"/>
                  <a:pt x="484" y="21447"/>
                  <a:pt x="343" y="21494"/>
                </a:cubicBezTo>
                <a:cubicBezTo>
                  <a:pt x="261" y="21521"/>
                  <a:pt x="93" y="21600"/>
                  <a:pt x="0" y="21600"/>
                </a:cubicBezTo>
                <a:cubicBezTo>
                  <a:pt x="2" y="21600"/>
                  <a:pt x="11061" y="21600"/>
                  <a:pt x="11061" y="21600"/>
                </a:cubicBezTo>
                <a:cubicBezTo>
                  <a:pt x="11061" y="21600"/>
                  <a:pt x="12065" y="21537"/>
                  <a:pt x="12918" y="21095"/>
                </a:cubicBezTo>
                <a:cubicBezTo>
                  <a:pt x="13160" y="20969"/>
                  <a:pt x="13375" y="20809"/>
                  <a:pt x="13574" y="20658"/>
                </a:cubicBezTo>
                <a:cubicBezTo>
                  <a:pt x="14255" y="20142"/>
                  <a:pt x="14830" y="19560"/>
                  <a:pt x="15300" y="18959"/>
                </a:cubicBezTo>
                <a:cubicBezTo>
                  <a:pt x="15641" y="18522"/>
                  <a:pt x="15932" y="18069"/>
                  <a:pt x="16152" y="17602"/>
                </a:cubicBezTo>
                <a:cubicBezTo>
                  <a:pt x="16342" y="17200"/>
                  <a:pt x="16509" y="16793"/>
                  <a:pt x="16646" y="16383"/>
                </a:cubicBezTo>
                <a:cubicBezTo>
                  <a:pt x="16747" y="16083"/>
                  <a:pt x="16819" y="15779"/>
                  <a:pt x="16887" y="15476"/>
                </a:cubicBezTo>
                <a:cubicBezTo>
                  <a:pt x="17007" y="14939"/>
                  <a:pt x="17217" y="14414"/>
                  <a:pt x="17395" y="13882"/>
                </a:cubicBezTo>
                <a:cubicBezTo>
                  <a:pt x="18008" y="12051"/>
                  <a:pt x="20815" y="11047"/>
                  <a:pt x="21600" y="10800"/>
                </a:cubicBezTo>
                <a:cubicBezTo>
                  <a:pt x="20815" y="10553"/>
                  <a:pt x="18008" y="9549"/>
                  <a:pt x="17395" y="7718"/>
                </a:cubicBezTo>
                <a:close/>
              </a:path>
            </a:pathLst>
          </a:custGeom>
          <a:solidFill>
            <a:schemeClr val="accent1"/>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31" name="Google Shape;231;p13"/>
          <p:cNvSpPr/>
          <p:nvPr/>
        </p:nvSpPr>
        <p:spPr>
          <a:xfrm flipH="1">
            <a:off x="11818799" y="5348548"/>
            <a:ext cx="1872308" cy="2975371"/>
          </a:xfrm>
          <a:custGeom>
            <a:avLst/>
            <a:gdLst/>
            <a:ahLst/>
            <a:cxnLst/>
            <a:rect l="l" t="t" r="r" b="b"/>
            <a:pathLst>
              <a:path w="21600" h="21600" extrusionOk="0">
                <a:moveTo>
                  <a:pt x="17395" y="7718"/>
                </a:moveTo>
                <a:cubicBezTo>
                  <a:pt x="17217" y="7186"/>
                  <a:pt x="17007" y="6661"/>
                  <a:pt x="16887" y="6124"/>
                </a:cubicBezTo>
                <a:cubicBezTo>
                  <a:pt x="16819" y="5821"/>
                  <a:pt x="16747" y="5517"/>
                  <a:pt x="16646" y="5217"/>
                </a:cubicBezTo>
                <a:cubicBezTo>
                  <a:pt x="16509" y="4807"/>
                  <a:pt x="16342" y="4400"/>
                  <a:pt x="16152" y="3998"/>
                </a:cubicBezTo>
                <a:cubicBezTo>
                  <a:pt x="15932" y="3531"/>
                  <a:pt x="15641" y="3078"/>
                  <a:pt x="15300" y="2641"/>
                </a:cubicBezTo>
                <a:cubicBezTo>
                  <a:pt x="14830" y="2040"/>
                  <a:pt x="14255" y="1458"/>
                  <a:pt x="13574" y="942"/>
                </a:cubicBezTo>
                <a:cubicBezTo>
                  <a:pt x="13375" y="791"/>
                  <a:pt x="13160" y="631"/>
                  <a:pt x="12918" y="505"/>
                </a:cubicBezTo>
                <a:cubicBezTo>
                  <a:pt x="12065" y="63"/>
                  <a:pt x="11061" y="0"/>
                  <a:pt x="11061" y="0"/>
                </a:cubicBezTo>
                <a:cubicBezTo>
                  <a:pt x="11061" y="0"/>
                  <a:pt x="2" y="0"/>
                  <a:pt x="0" y="0"/>
                </a:cubicBezTo>
                <a:cubicBezTo>
                  <a:pt x="93" y="0"/>
                  <a:pt x="261" y="79"/>
                  <a:pt x="343" y="106"/>
                </a:cubicBezTo>
                <a:cubicBezTo>
                  <a:pt x="484" y="153"/>
                  <a:pt x="620" y="205"/>
                  <a:pt x="754" y="259"/>
                </a:cubicBezTo>
                <a:cubicBezTo>
                  <a:pt x="1157" y="424"/>
                  <a:pt x="1538" y="611"/>
                  <a:pt x="1903" y="807"/>
                </a:cubicBezTo>
                <a:cubicBezTo>
                  <a:pt x="2413" y="1081"/>
                  <a:pt x="2893" y="1379"/>
                  <a:pt x="3300" y="1715"/>
                </a:cubicBezTo>
                <a:cubicBezTo>
                  <a:pt x="3797" y="2126"/>
                  <a:pt x="4165" y="2589"/>
                  <a:pt x="4423" y="3079"/>
                </a:cubicBezTo>
                <a:cubicBezTo>
                  <a:pt x="4738" y="3678"/>
                  <a:pt x="5168" y="5495"/>
                  <a:pt x="5207" y="5653"/>
                </a:cubicBezTo>
                <a:cubicBezTo>
                  <a:pt x="6447" y="10800"/>
                  <a:pt x="11221" y="10800"/>
                  <a:pt x="11221" y="10800"/>
                </a:cubicBezTo>
                <a:cubicBezTo>
                  <a:pt x="11221" y="10800"/>
                  <a:pt x="6447" y="10800"/>
                  <a:pt x="5207" y="15947"/>
                </a:cubicBezTo>
                <a:cubicBezTo>
                  <a:pt x="5168" y="16105"/>
                  <a:pt x="4738" y="17922"/>
                  <a:pt x="4423" y="18521"/>
                </a:cubicBezTo>
                <a:cubicBezTo>
                  <a:pt x="4165" y="19011"/>
                  <a:pt x="3797" y="19474"/>
                  <a:pt x="3300" y="19885"/>
                </a:cubicBezTo>
                <a:cubicBezTo>
                  <a:pt x="2893" y="20220"/>
                  <a:pt x="2413" y="20519"/>
                  <a:pt x="1903" y="20793"/>
                </a:cubicBezTo>
                <a:cubicBezTo>
                  <a:pt x="1538" y="20989"/>
                  <a:pt x="1157" y="21176"/>
                  <a:pt x="754" y="21341"/>
                </a:cubicBezTo>
                <a:cubicBezTo>
                  <a:pt x="620" y="21395"/>
                  <a:pt x="484" y="21447"/>
                  <a:pt x="343" y="21494"/>
                </a:cubicBezTo>
                <a:cubicBezTo>
                  <a:pt x="261" y="21521"/>
                  <a:pt x="93" y="21600"/>
                  <a:pt x="0" y="21600"/>
                </a:cubicBezTo>
                <a:cubicBezTo>
                  <a:pt x="2" y="21600"/>
                  <a:pt x="11061" y="21600"/>
                  <a:pt x="11061" y="21600"/>
                </a:cubicBezTo>
                <a:cubicBezTo>
                  <a:pt x="11061" y="21600"/>
                  <a:pt x="12065" y="21537"/>
                  <a:pt x="12918" y="21095"/>
                </a:cubicBezTo>
                <a:cubicBezTo>
                  <a:pt x="13160" y="20969"/>
                  <a:pt x="13375" y="20809"/>
                  <a:pt x="13574" y="20658"/>
                </a:cubicBezTo>
                <a:cubicBezTo>
                  <a:pt x="14255" y="20141"/>
                  <a:pt x="14830" y="19560"/>
                  <a:pt x="15300" y="18959"/>
                </a:cubicBezTo>
                <a:cubicBezTo>
                  <a:pt x="15641" y="18522"/>
                  <a:pt x="15932" y="18069"/>
                  <a:pt x="16152" y="17602"/>
                </a:cubicBezTo>
                <a:cubicBezTo>
                  <a:pt x="16342" y="17200"/>
                  <a:pt x="16509" y="16793"/>
                  <a:pt x="16646" y="16383"/>
                </a:cubicBezTo>
                <a:cubicBezTo>
                  <a:pt x="16747" y="16083"/>
                  <a:pt x="16819" y="15779"/>
                  <a:pt x="16887" y="15476"/>
                </a:cubicBezTo>
                <a:cubicBezTo>
                  <a:pt x="17007" y="14939"/>
                  <a:pt x="17217" y="14414"/>
                  <a:pt x="17395" y="13882"/>
                </a:cubicBezTo>
                <a:cubicBezTo>
                  <a:pt x="18008" y="12051"/>
                  <a:pt x="20815" y="11047"/>
                  <a:pt x="21600" y="10800"/>
                </a:cubicBezTo>
                <a:cubicBezTo>
                  <a:pt x="20815" y="10553"/>
                  <a:pt x="18008" y="9549"/>
                  <a:pt x="17395" y="7718"/>
                </a:cubicBezTo>
                <a:close/>
              </a:path>
            </a:pathLst>
          </a:custGeom>
          <a:solidFill>
            <a:schemeClr val="accent3"/>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32" name="Google Shape;232;p13"/>
          <p:cNvSpPr/>
          <p:nvPr/>
        </p:nvSpPr>
        <p:spPr>
          <a:xfrm flipH="1">
            <a:off x="11818799" y="8422382"/>
            <a:ext cx="1872308" cy="2975371"/>
          </a:xfrm>
          <a:custGeom>
            <a:avLst/>
            <a:gdLst/>
            <a:ahLst/>
            <a:cxnLst/>
            <a:rect l="l" t="t" r="r" b="b"/>
            <a:pathLst>
              <a:path w="21600" h="21600" extrusionOk="0">
                <a:moveTo>
                  <a:pt x="17395" y="7718"/>
                </a:moveTo>
                <a:cubicBezTo>
                  <a:pt x="17217" y="7186"/>
                  <a:pt x="17007" y="6661"/>
                  <a:pt x="16887" y="6124"/>
                </a:cubicBezTo>
                <a:cubicBezTo>
                  <a:pt x="16819" y="5821"/>
                  <a:pt x="16747" y="5517"/>
                  <a:pt x="16646" y="5217"/>
                </a:cubicBezTo>
                <a:cubicBezTo>
                  <a:pt x="16509" y="4807"/>
                  <a:pt x="16342" y="4400"/>
                  <a:pt x="16152" y="3998"/>
                </a:cubicBezTo>
                <a:cubicBezTo>
                  <a:pt x="15932" y="3531"/>
                  <a:pt x="15641" y="3078"/>
                  <a:pt x="15300" y="2641"/>
                </a:cubicBezTo>
                <a:cubicBezTo>
                  <a:pt x="14830" y="2040"/>
                  <a:pt x="14255" y="1459"/>
                  <a:pt x="13574" y="942"/>
                </a:cubicBezTo>
                <a:cubicBezTo>
                  <a:pt x="13375" y="791"/>
                  <a:pt x="13160" y="631"/>
                  <a:pt x="12918" y="505"/>
                </a:cubicBezTo>
                <a:cubicBezTo>
                  <a:pt x="12065" y="63"/>
                  <a:pt x="11061" y="0"/>
                  <a:pt x="11061" y="0"/>
                </a:cubicBezTo>
                <a:cubicBezTo>
                  <a:pt x="11061" y="0"/>
                  <a:pt x="2" y="0"/>
                  <a:pt x="0" y="0"/>
                </a:cubicBezTo>
                <a:cubicBezTo>
                  <a:pt x="93" y="0"/>
                  <a:pt x="261" y="79"/>
                  <a:pt x="343" y="106"/>
                </a:cubicBezTo>
                <a:cubicBezTo>
                  <a:pt x="484" y="153"/>
                  <a:pt x="620" y="205"/>
                  <a:pt x="754" y="259"/>
                </a:cubicBezTo>
                <a:cubicBezTo>
                  <a:pt x="1157" y="424"/>
                  <a:pt x="1538" y="611"/>
                  <a:pt x="1903" y="807"/>
                </a:cubicBezTo>
                <a:cubicBezTo>
                  <a:pt x="2413" y="1081"/>
                  <a:pt x="2893" y="1380"/>
                  <a:pt x="3300" y="1715"/>
                </a:cubicBezTo>
                <a:cubicBezTo>
                  <a:pt x="3797" y="2126"/>
                  <a:pt x="4165" y="2589"/>
                  <a:pt x="4423" y="3079"/>
                </a:cubicBezTo>
                <a:cubicBezTo>
                  <a:pt x="4738" y="3678"/>
                  <a:pt x="5168" y="5495"/>
                  <a:pt x="5207" y="5653"/>
                </a:cubicBezTo>
                <a:cubicBezTo>
                  <a:pt x="6447" y="10800"/>
                  <a:pt x="11221" y="10800"/>
                  <a:pt x="11221" y="10800"/>
                </a:cubicBezTo>
                <a:cubicBezTo>
                  <a:pt x="11221" y="10800"/>
                  <a:pt x="6447" y="10800"/>
                  <a:pt x="5207" y="15947"/>
                </a:cubicBezTo>
                <a:cubicBezTo>
                  <a:pt x="5168" y="16105"/>
                  <a:pt x="4738" y="17922"/>
                  <a:pt x="4423" y="18521"/>
                </a:cubicBezTo>
                <a:cubicBezTo>
                  <a:pt x="4165" y="19011"/>
                  <a:pt x="3797" y="19474"/>
                  <a:pt x="3300" y="19885"/>
                </a:cubicBezTo>
                <a:cubicBezTo>
                  <a:pt x="2893" y="20221"/>
                  <a:pt x="2413" y="20519"/>
                  <a:pt x="1903" y="20793"/>
                </a:cubicBezTo>
                <a:cubicBezTo>
                  <a:pt x="1538" y="20989"/>
                  <a:pt x="1157" y="21176"/>
                  <a:pt x="754" y="21341"/>
                </a:cubicBezTo>
                <a:cubicBezTo>
                  <a:pt x="620" y="21396"/>
                  <a:pt x="484" y="21447"/>
                  <a:pt x="343" y="21494"/>
                </a:cubicBezTo>
                <a:cubicBezTo>
                  <a:pt x="261" y="21521"/>
                  <a:pt x="93" y="21600"/>
                  <a:pt x="0" y="21600"/>
                </a:cubicBezTo>
                <a:cubicBezTo>
                  <a:pt x="2" y="21600"/>
                  <a:pt x="11061" y="21600"/>
                  <a:pt x="11061" y="21600"/>
                </a:cubicBezTo>
                <a:cubicBezTo>
                  <a:pt x="11061" y="21600"/>
                  <a:pt x="12065" y="21537"/>
                  <a:pt x="12918" y="21095"/>
                </a:cubicBezTo>
                <a:cubicBezTo>
                  <a:pt x="13160" y="20969"/>
                  <a:pt x="13375" y="20809"/>
                  <a:pt x="13574" y="20658"/>
                </a:cubicBezTo>
                <a:cubicBezTo>
                  <a:pt x="14255" y="20142"/>
                  <a:pt x="14830" y="19560"/>
                  <a:pt x="15300" y="18959"/>
                </a:cubicBezTo>
                <a:cubicBezTo>
                  <a:pt x="15641" y="18522"/>
                  <a:pt x="15932" y="18069"/>
                  <a:pt x="16152" y="17602"/>
                </a:cubicBezTo>
                <a:cubicBezTo>
                  <a:pt x="16342" y="17200"/>
                  <a:pt x="16509" y="16793"/>
                  <a:pt x="16646" y="16383"/>
                </a:cubicBezTo>
                <a:cubicBezTo>
                  <a:pt x="16747" y="16083"/>
                  <a:pt x="16819" y="15779"/>
                  <a:pt x="16887" y="15476"/>
                </a:cubicBezTo>
                <a:cubicBezTo>
                  <a:pt x="17007" y="14939"/>
                  <a:pt x="17217" y="14414"/>
                  <a:pt x="17395" y="13882"/>
                </a:cubicBezTo>
                <a:cubicBezTo>
                  <a:pt x="18008" y="12051"/>
                  <a:pt x="20815" y="11047"/>
                  <a:pt x="21600" y="10800"/>
                </a:cubicBezTo>
                <a:cubicBezTo>
                  <a:pt x="20815" y="10553"/>
                  <a:pt x="18008" y="9549"/>
                  <a:pt x="17395" y="7718"/>
                </a:cubicBezTo>
                <a:close/>
              </a:path>
            </a:pathLst>
          </a:custGeom>
          <a:solidFill>
            <a:schemeClr val="accent5"/>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33" name="Google Shape;233;p13"/>
          <p:cNvSpPr/>
          <p:nvPr/>
        </p:nvSpPr>
        <p:spPr>
          <a:xfrm>
            <a:off x="10708830" y="3831722"/>
            <a:ext cx="1872308" cy="2975371"/>
          </a:xfrm>
          <a:custGeom>
            <a:avLst/>
            <a:gdLst/>
            <a:ahLst/>
            <a:cxnLst/>
            <a:rect l="l" t="t" r="r" b="b"/>
            <a:pathLst>
              <a:path w="21600" h="21600" extrusionOk="0">
                <a:moveTo>
                  <a:pt x="17395" y="7718"/>
                </a:moveTo>
                <a:cubicBezTo>
                  <a:pt x="17217" y="7186"/>
                  <a:pt x="17007" y="6661"/>
                  <a:pt x="16887" y="6124"/>
                </a:cubicBezTo>
                <a:cubicBezTo>
                  <a:pt x="16819" y="5821"/>
                  <a:pt x="16747" y="5517"/>
                  <a:pt x="16646" y="5217"/>
                </a:cubicBezTo>
                <a:cubicBezTo>
                  <a:pt x="16509" y="4807"/>
                  <a:pt x="16342" y="4400"/>
                  <a:pt x="16152" y="3998"/>
                </a:cubicBezTo>
                <a:cubicBezTo>
                  <a:pt x="15932" y="3531"/>
                  <a:pt x="15641" y="3078"/>
                  <a:pt x="15300" y="2641"/>
                </a:cubicBezTo>
                <a:cubicBezTo>
                  <a:pt x="14830" y="2040"/>
                  <a:pt x="14255" y="1458"/>
                  <a:pt x="13574" y="942"/>
                </a:cubicBezTo>
                <a:cubicBezTo>
                  <a:pt x="13375" y="791"/>
                  <a:pt x="13160" y="631"/>
                  <a:pt x="12918" y="505"/>
                </a:cubicBezTo>
                <a:cubicBezTo>
                  <a:pt x="12065" y="63"/>
                  <a:pt x="11061" y="0"/>
                  <a:pt x="11061" y="0"/>
                </a:cubicBezTo>
                <a:cubicBezTo>
                  <a:pt x="11061" y="0"/>
                  <a:pt x="2" y="0"/>
                  <a:pt x="0" y="0"/>
                </a:cubicBezTo>
                <a:cubicBezTo>
                  <a:pt x="93" y="0"/>
                  <a:pt x="261" y="79"/>
                  <a:pt x="343" y="106"/>
                </a:cubicBezTo>
                <a:cubicBezTo>
                  <a:pt x="484" y="153"/>
                  <a:pt x="620" y="205"/>
                  <a:pt x="754" y="259"/>
                </a:cubicBezTo>
                <a:cubicBezTo>
                  <a:pt x="1157" y="424"/>
                  <a:pt x="1538" y="611"/>
                  <a:pt x="1903" y="807"/>
                </a:cubicBezTo>
                <a:cubicBezTo>
                  <a:pt x="2413" y="1081"/>
                  <a:pt x="2893" y="1379"/>
                  <a:pt x="3300" y="1715"/>
                </a:cubicBezTo>
                <a:cubicBezTo>
                  <a:pt x="3797" y="2126"/>
                  <a:pt x="4165" y="2589"/>
                  <a:pt x="4423" y="3079"/>
                </a:cubicBezTo>
                <a:cubicBezTo>
                  <a:pt x="4738" y="3678"/>
                  <a:pt x="5168" y="5495"/>
                  <a:pt x="5207" y="5653"/>
                </a:cubicBezTo>
                <a:cubicBezTo>
                  <a:pt x="6447" y="10800"/>
                  <a:pt x="11221" y="10800"/>
                  <a:pt x="11221" y="10800"/>
                </a:cubicBezTo>
                <a:cubicBezTo>
                  <a:pt x="11221" y="10800"/>
                  <a:pt x="6447" y="10800"/>
                  <a:pt x="5207" y="15947"/>
                </a:cubicBezTo>
                <a:cubicBezTo>
                  <a:pt x="5168" y="16105"/>
                  <a:pt x="4738" y="17922"/>
                  <a:pt x="4423" y="18521"/>
                </a:cubicBezTo>
                <a:cubicBezTo>
                  <a:pt x="4165" y="19011"/>
                  <a:pt x="3797" y="19474"/>
                  <a:pt x="3300" y="19885"/>
                </a:cubicBezTo>
                <a:cubicBezTo>
                  <a:pt x="2893" y="20220"/>
                  <a:pt x="2413" y="20519"/>
                  <a:pt x="1903" y="20793"/>
                </a:cubicBezTo>
                <a:cubicBezTo>
                  <a:pt x="1538" y="20989"/>
                  <a:pt x="1157" y="21176"/>
                  <a:pt x="754" y="21341"/>
                </a:cubicBezTo>
                <a:cubicBezTo>
                  <a:pt x="620" y="21395"/>
                  <a:pt x="484" y="21447"/>
                  <a:pt x="343" y="21494"/>
                </a:cubicBezTo>
                <a:cubicBezTo>
                  <a:pt x="261" y="21521"/>
                  <a:pt x="93" y="21600"/>
                  <a:pt x="0" y="21600"/>
                </a:cubicBezTo>
                <a:cubicBezTo>
                  <a:pt x="2" y="21600"/>
                  <a:pt x="11061" y="21600"/>
                  <a:pt x="11061" y="21600"/>
                </a:cubicBezTo>
                <a:cubicBezTo>
                  <a:pt x="11061" y="21600"/>
                  <a:pt x="12065" y="21537"/>
                  <a:pt x="12918" y="21095"/>
                </a:cubicBezTo>
                <a:cubicBezTo>
                  <a:pt x="13160" y="20969"/>
                  <a:pt x="13375" y="20809"/>
                  <a:pt x="13574" y="20658"/>
                </a:cubicBezTo>
                <a:cubicBezTo>
                  <a:pt x="14255" y="20141"/>
                  <a:pt x="14830" y="19560"/>
                  <a:pt x="15300" y="18959"/>
                </a:cubicBezTo>
                <a:cubicBezTo>
                  <a:pt x="15641" y="18522"/>
                  <a:pt x="15932" y="18069"/>
                  <a:pt x="16152" y="17602"/>
                </a:cubicBezTo>
                <a:cubicBezTo>
                  <a:pt x="16342" y="17200"/>
                  <a:pt x="16509" y="16793"/>
                  <a:pt x="16646" y="16383"/>
                </a:cubicBezTo>
                <a:cubicBezTo>
                  <a:pt x="16747" y="16083"/>
                  <a:pt x="16819" y="15779"/>
                  <a:pt x="16887" y="15476"/>
                </a:cubicBezTo>
                <a:cubicBezTo>
                  <a:pt x="17007" y="14939"/>
                  <a:pt x="17217" y="14414"/>
                  <a:pt x="17395" y="13882"/>
                </a:cubicBezTo>
                <a:cubicBezTo>
                  <a:pt x="18008" y="12051"/>
                  <a:pt x="20815" y="11047"/>
                  <a:pt x="21600" y="10800"/>
                </a:cubicBezTo>
                <a:cubicBezTo>
                  <a:pt x="20815" y="10553"/>
                  <a:pt x="18008" y="9549"/>
                  <a:pt x="17395" y="7718"/>
                </a:cubicBezTo>
                <a:close/>
              </a:path>
            </a:pathLst>
          </a:custGeom>
          <a:solidFill>
            <a:schemeClr val="accent2"/>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34" name="Google Shape;234;p13"/>
          <p:cNvSpPr txBox="1"/>
          <p:nvPr/>
        </p:nvSpPr>
        <p:spPr>
          <a:xfrm>
            <a:off x="6417850" y="582547"/>
            <a:ext cx="11541900" cy="19395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Proposed Models</a:t>
            </a:r>
            <a:endParaRPr sz="6000" b="1">
              <a:solidFill>
                <a:schemeClr val="dk2"/>
              </a:solidFill>
              <a:latin typeface="Poppins"/>
              <a:ea typeface="Poppins"/>
              <a:cs typeface="Poppins"/>
              <a:sym typeface="Poppins"/>
            </a:endParaRPr>
          </a:p>
          <a:p>
            <a:pPr marL="0" marR="0" lvl="0" indent="0" algn="ctr" rtl="0">
              <a:spcBef>
                <a:spcPts val="0"/>
              </a:spcBef>
              <a:spcAft>
                <a:spcPts val="0"/>
              </a:spcAft>
              <a:buNone/>
            </a:pPr>
            <a:endParaRPr sz="6000" b="1">
              <a:solidFill>
                <a:schemeClr val="dk2"/>
              </a:solidFill>
              <a:latin typeface="Poppins"/>
              <a:ea typeface="Poppins"/>
              <a:cs typeface="Poppins"/>
              <a:sym typeface="Poppins"/>
            </a:endParaRPr>
          </a:p>
        </p:txBody>
      </p:sp>
      <p:sp>
        <p:nvSpPr>
          <p:cNvPr id="235" name="Google Shape;235;p13"/>
          <p:cNvSpPr/>
          <p:nvPr/>
        </p:nvSpPr>
        <p:spPr>
          <a:xfrm>
            <a:off x="1520833" y="10771141"/>
            <a:ext cx="1622400" cy="1622400"/>
          </a:xfrm>
          <a:prstGeom prst="ellipse">
            <a:avLst/>
          </a:prstGeom>
          <a:solidFill>
            <a:srgbClr val="242A3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236" name="Google Shape;236;p13"/>
          <p:cNvSpPr/>
          <p:nvPr/>
        </p:nvSpPr>
        <p:spPr>
          <a:xfrm>
            <a:off x="1915610" y="11192359"/>
            <a:ext cx="832272" cy="779408"/>
          </a:xfrm>
          <a:custGeom>
            <a:avLst/>
            <a:gdLst/>
            <a:ahLst/>
            <a:cxnLst/>
            <a:rect l="l" t="t" r="r" b="b"/>
            <a:pathLst>
              <a:path w="899753" h="842603" extrusionOk="0">
                <a:moveTo>
                  <a:pt x="674995" y="392910"/>
                </a:moveTo>
                <a:cubicBezTo>
                  <a:pt x="659147" y="392910"/>
                  <a:pt x="646900" y="405152"/>
                  <a:pt x="646900" y="420634"/>
                </a:cubicBezTo>
                <a:cubicBezTo>
                  <a:pt x="646900" y="436475"/>
                  <a:pt x="659147" y="449077"/>
                  <a:pt x="674995" y="449077"/>
                </a:cubicBezTo>
                <a:cubicBezTo>
                  <a:pt x="690483" y="449077"/>
                  <a:pt x="703090" y="436475"/>
                  <a:pt x="703090" y="420634"/>
                </a:cubicBezTo>
                <a:cubicBezTo>
                  <a:pt x="703090" y="405152"/>
                  <a:pt x="690483" y="392910"/>
                  <a:pt x="674995" y="392910"/>
                </a:cubicBezTo>
                <a:close/>
                <a:moveTo>
                  <a:pt x="707817" y="223915"/>
                </a:moveTo>
                <a:cubicBezTo>
                  <a:pt x="719929" y="224321"/>
                  <a:pt x="732085" y="226031"/>
                  <a:pt x="744151" y="229091"/>
                </a:cubicBezTo>
                <a:lnTo>
                  <a:pt x="756398" y="277337"/>
                </a:lnTo>
                <a:cubicBezTo>
                  <a:pt x="735507" y="296059"/>
                  <a:pt x="720739" y="319822"/>
                  <a:pt x="712815" y="345745"/>
                </a:cubicBezTo>
                <a:cubicBezTo>
                  <a:pt x="763241" y="392910"/>
                  <a:pt x="828075" y="420634"/>
                  <a:pt x="897232" y="420634"/>
                </a:cubicBezTo>
                <a:lnTo>
                  <a:pt x="899753" y="420634"/>
                </a:lnTo>
                <a:lnTo>
                  <a:pt x="899753" y="533327"/>
                </a:lnTo>
                <a:cubicBezTo>
                  <a:pt x="844284" y="607496"/>
                  <a:pt x="773687" y="669423"/>
                  <a:pt x="693004" y="715148"/>
                </a:cubicBezTo>
                <a:lnTo>
                  <a:pt x="646900" y="741431"/>
                </a:lnTo>
                <a:lnTo>
                  <a:pt x="618805" y="674103"/>
                </a:lnTo>
                <a:lnTo>
                  <a:pt x="618805" y="758353"/>
                </a:lnTo>
                <a:lnTo>
                  <a:pt x="618805" y="786437"/>
                </a:lnTo>
                <a:lnTo>
                  <a:pt x="618805" y="842603"/>
                </a:lnTo>
                <a:lnTo>
                  <a:pt x="534161" y="842603"/>
                </a:lnTo>
                <a:lnTo>
                  <a:pt x="477971" y="758353"/>
                </a:lnTo>
                <a:lnTo>
                  <a:pt x="365592" y="758353"/>
                </a:lnTo>
                <a:cubicBezTo>
                  <a:pt x="389365" y="737471"/>
                  <a:pt x="394047" y="707587"/>
                  <a:pt x="394047" y="674103"/>
                </a:cubicBezTo>
                <a:lnTo>
                  <a:pt x="394047" y="645660"/>
                </a:lnTo>
                <a:cubicBezTo>
                  <a:pt x="394047" y="692466"/>
                  <a:pt x="327772" y="758353"/>
                  <a:pt x="281308" y="758353"/>
                </a:cubicBezTo>
                <a:lnTo>
                  <a:pt x="281308" y="786437"/>
                </a:lnTo>
                <a:lnTo>
                  <a:pt x="281308" y="842603"/>
                </a:lnTo>
                <a:lnTo>
                  <a:pt x="197024" y="842603"/>
                </a:lnTo>
                <a:lnTo>
                  <a:pt x="111659" y="705787"/>
                </a:lnTo>
                <a:cubicBezTo>
                  <a:pt x="78882" y="653941"/>
                  <a:pt x="60152" y="594534"/>
                  <a:pt x="56910" y="532967"/>
                </a:cubicBezTo>
                <a:cubicBezTo>
                  <a:pt x="56550" y="533327"/>
                  <a:pt x="56550" y="533327"/>
                  <a:pt x="56190" y="533327"/>
                </a:cubicBezTo>
                <a:cubicBezTo>
                  <a:pt x="25213" y="533327"/>
                  <a:pt x="0" y="508124"/>
                  <a:pt x="0" y="477160"/>
                </a:cubicBezTo>
                <a:cubicBezTo>
                  <a:pt x="0" y="445837"/>
                  <a:pt x="25213" y="420634"/>
                  <a:pt x="56190" y="420634"/>
                </a:cubicBezTo>
                <a:cubicBezTo>
                  <a:pt x="61232" y="420634"/>
                  <a:pt x="66275" y="421714"/>
                  <a:pt x="70958" y="422794"/>
                </a:cubicBezTo>
                <a:cubicBezTo>
                  <a:pt x="101213" y="331343"/>
                  <a:pt x="176493" y="256454"/>
                  <a:pt x="280227" y="231251"/>
                </a:cubicBezTo>
                <a:cubicBezTo>
                  <a:pt x="301839" y="225851"/>
                  <a:pt x="323810" y="224050"/>
                  <a:pt x="346142" y="224050"/>
                </a:cubicBezTo>
                <a:lnTo>
                  <a:pt x="422502" y="224050"/>
                </a:lnTo>
                <a:cubicBezTo>
                  <a:pt x="472208" y="224050"/>
                  <a:pt x="521194" y="233412"/>
                  <a:pt x="566938" y="251054"/>
                </a:cubicBezTo>
                <a:cubicBezTo>
                  <a:pt x="529478" y="287058"/>
                  <a:pt x="520834" y="330263"/>
                  <a:pt x="534161" y="392910"/>
                </a:cubicBezTo>
                <a:cubicBezTo>
                  <a:pt x="534161" y="340344"/>
                  <a:pt x="556132" y="295339"/>
                  <a:pt x="593232" y="264375"/>
                </a:cubicBezTo>
                <a:cubicBezTo>
                  <a:pt x="615204" y="245653"/>
                  <a:pt x="641497" y="232331"/>
                  <a:pt x="671753" y="226571"/>
                </a:cubicBezTo>
                <a:cubicBezTo>
                  <a:pt x="683639" y="224411"/>
                  <a:pt x="695706" y="223510"/>
                  <a:pt x="707817" y="223915"/>
                </a:cubicBezTo>
                <a:close/>
                <a:moveTo>
                  <a:pt x="366713" y="112713"/>
                </a:moveTo>
                <a:lnTo>
                  <a:pt x="423502" y="112713"/>
                </a:lnTo>
                <a:lnTo>
                  <a:pt x="423502" y="198075"/>
                </a:lnTo>
                <a:lnTo>
                  <a:pt x="366713" y="198075"/>
                </a:lnTo>
                <a:lnTo>
                  <a:pt x="366713" y="112713"/>
                </a:lnTo>
                <a:close/>
                <a:moveTo>
                  <a:pt x="393880" y="0"/>
                </a:moveTo>
                <a:cubicBezTo>
                  <a:pt x="486189" y="0"/>
                  <a:pt x="561616" y="75008"/>
                  <a:pt x="561616" y="167961"/>
                </a:cubicBezTo>
                <a:cubicBezTo>
                  <a:pt x="561616" y="185188"/>
                  <a:pt x="559102" y="201338"/>
                  <a:pt x="554432" y="217129"/>
                </a:cubicBezTo>
                <a:cubicBezTo>
                  <a:pt x="536474" y="211028"/>
                  <a:pt x="518155" y="206721"/>
                  <a:pt x="499119" y="203491"/>
                </a:cubicBezTo>
                <a:cubicBezTo>
                  <a:pt x="503070" y="192365"/>
                  <a:pt x="505584" y="180522"/>
                  <a:pt x="505584" y="167961"/>
                </a:cubicBezTo>
                <a:cubicBezTo>
                  <a:pt x="505584" y="106232"/>
                  <a:pt x="455299" y="55987"/>
                  <a:pt x="393880" y="55987"/>
                </a:cubicBezTo>
                <a:cubicBezTo>
                  <a:pt x="331742" y="55987"/>
                  <a:pt x="281457" y="106232"/>
                  <a:pt x="281457" y="167961"/>
                </a:cubicBezTo>
                <a:cubicBezTo>
                  <a:pt x="281457" y="179804"/>
                  <a:pt x="283971" y="190930"/>
                  <a:pt x="287204" y="201697"/>
                </a:cubicBezTo>
                <a:cubicBezTo>
                  <a:pt x="268527" y="205285"/>
                  <a:pt x="250209" y="210669"/>
                  <a:pt x="232609" y="217129"/>
                </a:cubicBezTo>
                <a:cubicBezTo>
                  <a:pt x="227939" y="201697"/>
                  <a:pt x="225425" y="185188"/>
                  <a:pt x="225425" y="167961"/>
                </a:cubicBezTo>
                <a:cubicBezTo>
                  <a:pt x="225425" y="75008"/>
                  <a:pt x="300853" y="0"/>
                  <a:pt x="39388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grpSp>
        <p:nvGrpSpPr>
          <p:cNvPr id="237" name="Google Shape;237;p13"/>
          <p:cNvGrpSpPr/>
          <p:nvPr/>
        </p:nvGrpSpPr>
        <p:grpSpPr>
          <a:xfrm>
            <a:off x="14404785" y="3511373"/>
            <a:ext cx="9420540" cy="3295715"/>
            <a:chOff x="14404785" y="6025010"/>
            <a:chExt cx="9420540" cy="3295715"/>
          </a:xfrm>
        </p:grpSpPr>
        <p:sp>
          <p:nvSpPr>
            <p:cNvPr id="238" name="Google Shape;238;p13"/>
            <p:cNvSpPr/>
            <p:nvPr/>
          </p:nvSpPr>
          <p:spPr>
            <a:xfrm>
              <a:off x="14404785" y="6025010"/>
              <a:ext cx="1622446" cy="162244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239" name="Google Shape;239;p13"/>
            <p:cNvSpPr/>
            <p:nvPr/>
          </p:nvSpPr>
          <p:spPr>
            <a:xfrm>
              <a:off x="14799563" y="6419787"/>
              <a:ext cx="832890" cy="832892"/>
            </a:xfrm>
            <a:custGeom>
              <a:avLst/>
              <a:gdLst/>
              <a:ahLst/>
              <a:cxnLst/>
              <a:rect l="l" t="t" r="r" b="b"/>
              <a:pathLst>
                <a:path w="899752" h="899754" extrusionOk="0">
                  <a:moveTo>
                    <a:pt x="422275" y="280988"/>
                  </a:moveTo>
                  <a:lnTo>
                    <a:pt x="534627" y="365919"/>
                  </a:lnTo>
                  <a:lnTo>
                    <a:pt x="422275" y="450489"/>
                  </a:lnTo>
                  <a:lnTo>
                    <a:pt x="422275" y="280988"/>
                  </a:lnTo>
                  <a:close/>
                  <a:moveTo>
                    <a:pt x="57150" y="225425"/>
                  </a:moveTo>
                  <a:lnTo>
                    <a:pt x="113290" y="225425"/>
                  </a:lnTo>
                  <a:lnTo>
                    <a:pt x="113290" y="562409"/>
                  </a:lnTo>
                  <a:lnTo>
                    <a:pt x="422420" y="562409"/>
                  </a:lnTo>
                  <a:lnTo>
                    <a:pt x="478560" y="562409"/>
                  </a:lnTo>
                  <a:lnTo>
                    <a:pt x="787690" y="562409"/>
                  </a:lnTo>
                  <a:lnTo>
                    <a:pt x="787690" y="225425"/>
                  </a:lnTo>
                  <a:lnTo>
                    <a:pt x="844190" y="225425"/>
                  </a:lnTo>
                  <a:lnTo>
                    <a:pt x="844190" y="618873"/>
                  </a:lnTo>
                  <a:lnTo>
                    <a:pt x="478560" y="618873"/>
                  </a:lnTo>
                  <a:lnTo>
                    <a:pt x="478560" y="803729"/>
                  </a:lnTo>
                  <a:lnTo>
                    <a:pt x="490436" y="815597"/>
                  </a:lnTo>
                  <a:lnTo>
                    <a:pt x="518146" y="843649"/>
                  </a:lnTo>
                  <a:lnTo>
                    <a:pt x="590840" y="843649"/>
                  </a:lnTo>
                  <a:lnTo>
                    <a:pt x="590840" y="899754"/>
                  </a:lnTo>
                  <a:lnTo>
                    <a:pt x="495114" y="899754"/>
                  </a:lnTo>
                  <a:lnTo>
                    <a:pt x="450490" y="855158"/>
                  </a:lnTo>
                  <a:lnTo>
                    <a:pt x="405866" y="899754"/>
                  </a:lnTo>
                  <a:lnTo>
                    <a:pt x="309780" y="899754"/>
                  </a:lnTo>
                  <a:lnTo>
                    <a:pt x="309780" y="843649"/>
                  </a:lnTo>
                  <a:lnTo>
                    <a:pt x="382475" y="843649"/>
                  </a:lnTo>
                  <a:lnTo>
                    <a:pt x="410904" y="815597"/>
                  </a:lnTo>
                  <a:lnTo>
                    <a:pt x="422420" y="803729"/>
                  </a:lnTo>
                  <a:lnTo>
                    <a:pt x="422420" y="618873"/>
                  </a:lnTo>
                  <a:lnTo>
                    <a:pt x="57150" y="618873"/>
                  </a:lnTo>
                  <a:lnTo>
                    <a:pt x="57150" y="225425"/>
                  </a:lnTo>
                  <a:close/>
                  <a:moveTo>
                    <a:pt x="421804" y="0"/>
                  </a:moveTo>
                  <a:lnTo>
                    <a:pt x="477949" y="0"/>
                  </a:lnTo>
                  <a:lnTo>
                    <a:pt x="477949" y="56380"/>
                  </a:lnTo>
                  <a:lnTo>
                    <a:pt x="899752" y="56380"/>
                  </a:lnTo>
                  <a:lnTo>
                    <a:pt x="899752" y="169501"/>
                  </a:lnTo>
                  <a:lnTo>
                    <a:pt x="0" y="169501"/>
                  </a:lnTo>
                  <a:lnTo>
                    <a:pt x="0" y="56380"/>
                  </a:lnTo>
                  <a:lnTo>
                    <a:pt x="421804" y="56380"/>
                  </a:lnTo>
                  <a:lnTo>
                    <a:pt x="421804"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240" name="Google Shape;240;p13"/>
            <p:cNvSpPr txBox="1"/>
            <p:nvPr/>
          </p:nvSpPr>
          <p:spPr>
            <a:xfrm>
              <a:off x="16447725" y="6704125"/>
              <a:ext cx="7377600" cy="2616600"/>
            </a:xfrm>
            <a:prstGeom prst="rect">
              <a:avLst/>
            </a:prstGeom>
            <a:noFill/>
            <a:ln>
              <a:noFill/>
            </a:ln>
          </p:spPr>
          <p:txBody>
            <a:bodyPr spcFirstLastPara="1" wrap="square" lIns="91425" tIns="45700" rIns="91425" bIns="45700" anchor="t" anchorCtr="0">
              <a:spAutoFit/>
            </a:bodyPr>
            <a:lstStyle/>
            <a:p>
              <a:pPr marL="0" marR="0" lvl="0" indent="0" algn="just" rtl="0">
                <a:lnSpc>
                  <a:spcPct val="145833"/>
                </a:lnSpc>
                <a:spcBef>
                  <a:spcPts val="0"/>
                </a:spcBef>
                <a:spcAft>
                  <a:spcPts val="0"/>
                </a:spcAft>
                <a:buNone/>
              </a:pPr>
              <a:r>
                <a:rPr lang="en-US" sz="2400">
                  <a:solidFill>
                    <a:schemeClr val="dk2"/>
                  </a:solidFill>
                  <a:latin typeface="Lato Light"/>
                  <a:ea typeface="Lato Light"/>
                  <a:cs typeface="Lato Light"/>
                  <a:sym typeface="Lato Light"/>
                </a:rPr>
                <a:t>TBATS (Trigonometric, Box-Cox transform, ARMA errors, Trend, and Seasonal components) is chosen for its flexibility in handling complex seasonal patterns and long-term trends, making it suitable for data with multiple seasonalities.</a:t>
              </a:r>
              <a:endParaRPr/>
            </a:p>
          </p:txBody>
        </p:sp>
      </p:grpSp>
      <p:sp>
        <p:nvSpPr>
          <p:cNvPr id="241" name="Google Shape;241;p13"/>
          <p:cNvSpPr txBox="1"/>
          <p:nvPr/>
        </p:nvSpPr>
        <p:spPr>
          <a:xfrm>
            <a:off x="16447715" y="3511386"/>
            <a:ext cx="39789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dk2"/>
                </a:solidFill>
                <a:latin typeface="Poppins"/>
                <a:ea typeface="Poppins"/>
                <a:cs typeface="Poppins"/>
                <a:sym typeface="Poppins"/>
              </a:rPr>
              <a:t>TBATS</a:t>
            </a:r>
            <a:endParaRPr/>
          </a:p>
        </p:txBody>
      </p:sp>
      <p:grpSp>
        <p:nvGrpSpPr>
          <p:cNvPr id="242" name="Google Shape;242;p13"/>
          <p:cNvGrpSpPr/>
          <p:nvPr/>
        </p:nvGrpSpPr>
        <p:grpSpPr>
          <a:xfrm>
            <a:off x="14404782" y="8323930"/>
            <a:ext cx="8737460" cy="2662783"/>
            <a:chOff x="14404785" y="9064525"/>
            <a:chExt cx="9431627" cy="2662783"/>
          </a:xfrm>
        </p:grpSpPr>
        <p:sp>
          <p:nvSpPr>
            <p:cNvPr id="243" name="Google Shape;243;p13"/>
            <p:cNvSpPr/>
            <p:nvPr/>
          </p:nvSpPr>
          <p:spPr>
            <a:xfrm>
              <a:off x="14404785" y="9098847"/>
              <a:ext cx="1622446" cy="1622446"/>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244" name="Google Shape;244;p13"/>
            <p:cNvSpPr/>
            <p:nvPr/>
          </p:nvSpPr>
          <p:spPr>
            <a:xfrm>
              <a:off x="14798093" y="9597916"/>
              <a:ext cx="834360" cy="624302"/>
            </a:xfrm>
            <a:custGeom>
              <a:avLst/>
              <a:gdLst/>
              <a:ahLst/>
              <a:cxnLst/>
              <a:rect l="l" t="t" r="r" b="b"/>
              <a:pathLst>
                <a:path w="901340" h="674329" extrusionOk="0">
                  <a:moveTo>
                    <a:pt x="573956" y="561975"/>
                  </a:moveTo>
                  <a:lnTo>
                    <a:pt x="901340" y="561975"/>
                  </a:lnTo>
                  <a:lnTo>
                    <a:pt x="901340" y="674329"/>
                  </a:lnTo>
                  <a:lnTo>
                    <a:pt x="468313" y="674329"/>
                  </a:lnTo>
                  <a:cubicBezTo>
                    <a:pt x="511940" y="645613"/>
                    <a:pt x="547996" y="607204"/>
                    <a:pt x="573956" y="561975"/>
                  </a:cubicBezTo>
                  <a:close/>
                  <a:moveTo>
                    <a:pt x="616811" y="420688"/>
                  </a:moveTo>
                  <a:lnTo>
                    <a:pt x="842604" y="420688"/>
                  </a:lnTo>
                  <a:lnTo>
                    <a:pt x="842604" y="533040"/>
                  </a:lnTo>
                  <a:lnTo>
                    <a:pt x="587375" y="533040"/>
                  </a:lnTo>
                  <a:cubicBezTo>
                    <a:pt x="603529" y="498470"/>
                    <a:pt x="613580" y="460660"/>
                    <a:pt x="616811" y="420688"/>
                  </a:cubicBezTo>
                  <a:close/>
                  <a:moveTo>
                    <a:pt x="600075" y="280988"/>
                  </a:moveTo>
                  <a:lnTo>
                    <a:pt x="901339" y="280988"/>
                  </a:lnTo>
                  <a:lnTo>
                    <a:pt x="901339" y="393341"/>
                  </a:lnTo>
                  <a:lnTo>
                    <a:pt x="619919" y="393341"/>
                  </a:lnTo>
                  <a:cubicBezTo>
                    <a:pt x="619919" y="353856"/>
                    <a:pt x="612703" y="316166"/>
                    <a:pt x="600075" y="280988"/>
                  </a:cubicBezTo>
                  <a:close/>
                  <a:moveTo>
                    <a:pt x="196799" y="280982"/>
                  </a:moveTo>
                  <a:lnTo>
                    <a:pt x="196799" y="337072"/>
                  </a:lnTo>
                  <a:lnTo>
                    <a:pt x="252925" y="337072"/>
                  </a:lnTo>
                  <a:lnTo>
                    <a:pt x="252925" y="449611"/>
                  </a:lnTo>
                  <a:lnTo>
                    <a:pt x="196799" y="449611"/>
                  </a:lnTo>
                  <a:lnTo>
                    <a:pt x="196799" y="505700"/>
                  </a:lnTo>
                  <a:lnTo>
                    <a:pt x="365176" y="505700"/>
                  </a:lnTo>
                  <a:lnTo>
                    <a:pt x="365176" y="449611"/>
                  </a:lnTo>
                  <a:lnTo>
                    <a:pt x="309051" y="449611"/>
                  </a:lnTo>
                  <a:lnTo>
                    <a:pt x="309051" y="280982"/>
                  </a:lnTo>
                  <a:lnTo>
                    <a:pt x="196799" y="280982"/>
                  </a:lnTo>
                  <a:close/>
                  <a:moveTo>
                    <a:pt x="503238" y="139700"/>
                  </a:moveTo>
                  <a:lnTo>
                    <a:pt x="787040" y="139700"/>
                  </a:lnTo>
                  <a:lnTo>
                    <a:pt x="787040" y="252053"/>
                  </a:lnTo>
                  <a:lnTo>
                    <a:pt x="587154" y="252053"/>
                  </a:lnTo>
                  <a:cubicBezTo>
                    <a:pt x="567346" y="208840"/>
                    <a:pt x="538894" y="170669"/>
                    <a:pt x="503238" y="139700"/>
                  </a:cubicBezTo>
                  <a:close/>
                  <a:moveTo>
                    <a:pt x="280988" y="112713"/>
                  </a:moveTo>
                  <a:cubicBezTo>
                    <a:pt x="436053" y="112713"/>
                    <a:pt x="561615" y="238555"/>
                    <a:pt x="561615" y="393521"/>
                  </a:cubicBezTo>
                  <a:cubicBezTo>
                    <a:pt x="561615" y="548487"/>
                    <a:pt x="436053" y="674329"/>
                    <a:pt x="280988" y="674329"/>
                  </a:cubicBezTo>
                  <a:cubicBezTo>
                    <a:pt x="125923" y="674329"/>
                    <a:pt x="0" y="548487"/>
                    <a:pt x="0" y="393521"/>
                  </a:cubicBezTo>
                  <a:cubicBezTo>
                    <a:pt x="0" y="238555"/>
                    <a:pt x="125923" y="112713"/>
                    <a:pt x="280988" y="112713"/>
                  </a:cubicBezTo>
                  <a:close/>
                  <a:moveTo>
                    <a:pt x="282575" y="0"/>
                  </a:moveTo>
                  <a:lnTo>
                    <a:pt x="844190" y="0"/>
                  </a:lnTo>
                  <a:lnTo>
                    <a:pt x="844190" y="112353"/>
                  </a:lnTo>
                  <a:lnTo>
                    <a:pt x="468221" y="112353"/>
                  </a:lnTo>
                  <a:cubicBezTo>
                    <a:pt x="415694" y="76702"/>
                    <a:pt x="351293" y="55816"/>
                    <a:pt x="282575" y="55816"/>
                  </a:cubicBezTo>
                  <a:lnTo>
                    <a:pt x="282575"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245" name="Google Shape;245;p13"/>
            <p:cNvSpPr txBox="1"/>
            <p:nvPr/>
          </p:nvSpPr>
          <p:spPr>
            <a:xfrm>
              <a:off x="16447712" y="9649508"/>
              <a:ext cx="7388700" cy="2077800"/>
            </a:xfrm>
            <a:prstGeom prst="rect">
              <a:avLst/>
            </a:prstGeom>
            <a:noFill/>
            <a:ln>
              <a:noFill/>
            </a:ln>
          </p:spPr>
          <p:txBody>
            <a:bodyPr spcFirstLastPara="1" wrap="square" lIns="91425" tIns="45700" rIns="91425" bIns="45700" anchor="t" anchorCtr="0">
              <a:spAutoFit/>
            </a:bodyPr>
            <a:lstStyle/>
            <a:p>
              <a:pPr marL="0" marR="0" lvl="0" indent="0" algn="just" rtl="0">
                <a:lnSpc>
                  <a:spcPct val="145833"/>
                </a:lnSpc>
                <a:spcBef>
                  <a:spcPts val="0"/>
                </a:spcBef>
                <a:spcAft>
                  <a:spcPts val="0"/>
                </a:spcAft>
                <a:buNone/>
              </a:pPr>
              <a:r>
                <a:rPr lang="en-US" sz="2400">
                  <a:solidFill>
                    <a:schemeClr val="dk2"/>
                  </a:solidFill>
                  <a:latin typeface="Lato Light"/>
                  <a:ea typeface="Lato Light"/>
                  <a:cs typeface="Lato Light"/>
                  <a:sym typeface="Lato Light"/>
                </a:rPr>
                <a:t>ARMA-GARCH models combine ARMA for capturing mean behaviors and GARCH for modeling volatility, making it ideal for financial time series with changing volatility over time.</a:t>
              </a:r>
              <a:endParaRPr/>
            </a:p>
          </p:txBody>
        </p:sp>
        <p:sp>
          <p:nvSpPr>
            <p:cNvPr id="246" name="Google Shape;246;p13"/>
            <p:cNvSpPr txBox="1"/>
            <p:nvPr/>
          </p:nvSpPr>
          <p:spPr>
            <a:xfrm>
              <a:off x="16447727" y="9064525"/>
              <a:ext cx="56346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dk2"/>
                  </a:solidFill>
                  <a:latin typeface="Poppins"/>
                  <a:ea typeface="Poppins"/>
                  <a:cs typeface="Poppins"/>
                  <a:sym typeface="Poppins"/>
                </a:rPr>
                <a:t>ARMA-GARCH</a:t>
              </a:r>
              <a:endParaRPr/>
            </a:p>
          </p:txBody>
        </p:sp>
      </p:grpSp>
      <p:grpSp>
        <p:nvGrpSpPr>
          <p:cNvPr id="247" name="Google Shape;247;p13"/>
          <p:cNvGrpSpPr/>
          <p:nvPr/>
        </p:nvGrpSpPr>
        <p:grpSpPr>
          <a:xfrm>
            <a:off x="1520833" y="2963534"/>
            <a:ext cx="8452130" cy="3304535"/>
            <a:chOff x="1516483" y="4503009"/>
            <a:chExt cx="8452130" cy="3304535"/>
          </a:xfrm>
        </p:grpSpPr>
        <p:sp>
          <p:nvSpPr>
            <p:cNvPr id="248" name="Google Shape;248;p13"/>
            <p:cNvSpPr/>
            <p:nvPr/>
          </p:nvSpPr>
          <p:spPr>
            <a:xfrm>
              <a:off x="1516483" y="4507421"/>
              <a:ext cx="1622400" cy="16224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249" name="Google Shape;249;p13"/>
            <p:cNvSpPr/>
            <p:nvPr/>
          </p:nvSpPr>
          <p:spPr>
            <a:xfrm>
              <a:off x="1911260" y="4928639"/>
              <a:ext cx="832892" cy="780010"/>
            </a:xfrm>
            <a:custGeom>
              <a:avLst/>
              <a:gdLst/>
              <a:ahLst/>
              <a:cxnLst/>
              <a:rect l="l" t="t" r="r" b="b"/>
              <a:pathLst>
                <a:path w="899753" h="842603" extrusionOk="0">
                  <a:moveTo>
                    <a:pt x="28575" y="444500"/>
                  </a:moveTo>
                  <a:lnTo>
                    <a:pt x="65686" y="449899"/>
                  </a:lnTo>
                  <a:cubicBezTo>
                    <a:pt x="165490" y="463937"/>
                    <a:pt x="265654" y="472576"/>
                    <a:pt x="366179" y="475816"/>
                  </a:cubicBezTo>
                  <a:lnTo>
                    <a:pt x="366179" y="533047"/>
                  </a:lnTo>
                  <a:lnTo>
                    <a:pt x="535161" y="533047"/>
                  </a:lnTo>
                  <a:lnTo>
                    <a:pt x="535161" y="475816"/>
                  </a:lnTo>
                  <a:cubicBezTo>
                    <a:pt x="635325" y="472576"/>
                    <a:pt x="735850" y="463937"/>
                    <a:pt x="835293" y="449899"/>
                  </a:cubicBezTo>
                  <a:lnTo>
                    <a:pt x="872765" y="444500"/>
                  </a:lnTo>
                  <a:lnTo>
                    <a:pt x="872765" y="769894"/>
                  </a:lnTo>
                  <a:lnTo>
                    <a:pt x="799984" y="842603"/>
                  </a:lnTo>
                  <a:lnTo>
                    <a:pt x="101356" y="842603"/>
                  </a:lnTo>
                  <a:lnTo>
                    <a:pt x="28575" y="769894"/>
                  </a:lnTo>
                  <a:lnTo>
                    <a:pt x="28575" y="444500"/>
                  </a:lnTo>
                  <a:close/>
                  <a:moveTo>
                    <a:pt x="348884" y="56606"/>
                  </a:moveTo>
                  <a:lnTo>
                    <a:pt x="337362" y="68144"/>
                  </a:lnTo>
                  <a:lnTo>
                    <a:pt x="337362" y="112852"/>
                  </a:lnTo>
                  <a:lnTo>
                    <a:pt x="562391" y="112852"/>
                  </a:lnTo>
                  <a:lnTo>
                    <a:pt x="562391" y="68144"/>
                  </a:lnTo>
                  <a:lnTo>
                    <a:pt x="550869" y="56606"/>
                  </a:lnTo>
                  <a:lnTo>
                    <a:pt x="348884" y="56606"/>
                  </a:lnTo>
                  <a:close/>
                  <a:moveTo>
                    <a:pt x="325841" y="0"/>
                  </a:moveTo>
                  <a:lnTo>
                    <a:pt x="573912" y="0"/>
                  </a:lnTo>
                  <a:lnTo>
                    <a:pt x="618558" y="44708"/>
                  </a:lnTo>
                  <a:lnTo>
                    <a:pt x="618558" y="112852"/>
                  </a:lnTo>
                  <a:lnTo>
                    <a:pt x="855108" y="112852"/>
                  </a:lnTo>
                  <a:lnTo>
                    <a:pt x="899753" y="157561"/>
                  </a:lnTo>
                  <a:lnTo>
                    <a:pt x="899753" y="390837"/>
                  </a:lnTo>
                  <a:lnTo>
                    <a:pt x="816943" y="402014"/>
                  </a:lnTo>
                  <a:cubicBezTo>
                    <a:pt x="722971" y="414633"/>
                    <a:pt x="628639" y="422205"/>
                    <a:pt x="534307" y="425089"/>
                  </a:cubicBezTo>
                  <a:lnTo>
                    <a:pt x="534307" y="366320"/>
                  </a:lnTo>
                  <a:lnTo>
                    <a:pt x="365446" y="366320"/>
                  </a:lnTo>
                  <a:lnTo>
                    <a:pt x="365446" y="425089"/>
                  </a:lnTo>
                  <a:cubicBezTo>
                    <a:pt x="271114" y="422205"/>
                    <a:pt x="176782" y="414633"/>
                    <a:pt x="83171" y="402014"/>
                  </a:cubicBezTo>
                  <a:lnTo>
                    <a:pt x="0" y="390837"/>
                  </a:lnTo>
                  <a:lnTo>
                    <a:pt x="0" y="157561"/>
                  </a:lnTo>
                  <a:lnTo>
                    <a:pt x="44646" y="112852"/>
                  </a:lnTo>
                  <a:lnTo>
                    <a:pt x="281195" y="112852"/>
                  </a:lnTo>
                  <a:lnTo>
                    <a:pt x="281195" y="44708"/>
                  </a:lnTo>
                  <a:lnTo>
                    <a:pt x="325841"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250" name="Google Shape;250;p13"/>
            <p:cNvSpPr txBox="1"/>
            <p:nvPr/>
          </p:nvSpPr>
          <p:spPr>
            <a:xfrm>
              <a:off x="3559413" y="5190944"/>
              <a:ext cx="6409200" cy="2616600"/>
            </a:xfrm>
            <a:prstGeom prst="rect">
              <a:avLst/>
            </a:prstGeom>
            <a:noFill/>
            <a:ln>
              <a:noFill/>
            </a:ln>
          </p:spPr>
          <p:txBody>
            <a:bodyPr spcFirstLastPara="1" wrap="square" lIns="91425" tIns="45700" rIns="91425" bIns="45700" anchor="t" anchorCtr="0">
              <a:spAutoFit/>
            </a:bodyPr>
            <a:lstStyle/>
            <a:p>
              <a:pPr marL="0" lvl="0" indent="0" algn="just" rtl="0">
                <a:lnSpc>
                  <a:spcPct val="145833"/>
                </a:lnSpc>
                <a:spcBef>
                  <a:spcPts val="0"/>
                </a:spcBef>
                <a:spcAft>
                  <a:spcPts val="0"/>
                </a:spcAft>
                <a:buNone/>
              </a:pPr>
              <a:r>
                <a:rPr lang="en-US" sz="2400">
                  <a:solidFill>
                    <a:schemeClr val="dk2"/>
                  </a:solidFill>
                  <a:latin typeface="Lato Light"/>
                  <a:ea typeface="Lato Light"/>
                  <a:cs typeface="Lato Light"/>
                  <a:sym typeface="Lato Light"/>
                </a:rPr>
                <a:t>ARIMA combines autoregressive (AR) terms, differencing (I) to make the time series stationary, and moving average (MA) terms.</a:t>
              </a:r>
              <a:endParaRPr sz="2400">
                <a:solidFill>
                  <a:schemeClr val="dk2"/>
                </a:solidFill>
                <a:latin typeface="Lato Light"/>
                <a:ea typeface="Lato Light"/>
                <a:cs typeface="Lato Light"/>
                <a:sym typeface="Lato Light"/>
              </a:endParaRPr>
            </a:p>
            <a:p>
              <a:pPr marL="0" lvl="0" indent="0" algn="just" rtl="0">
                <a:lnSpc>
                  <a:spcPct val="145833"/>
                </a:lnSpc>
                <a:spcBef>
                  <a:spcPts val="0"/>
                </a:spcBef>
                <a:spcAft>
                  <a:spcPts val="0"/>
                </a:spcAft>
                <a:buNone/>
              </a:pPr>
              <a:endParaRPr sz="2400">
                <a:solidFill>
                  <a:schemeClr val="dk2"/>
                </a:solidFill>
                <a:latin typeface="Lato Light"/>
                <a:ea typeface="Lato Light"/>
                <a:cs typeface="Lato Light"/>
                <a:sym typeface="Lato Light"/>
              </a:endParaRPr>
            </a:p>
            <a:p>
              <a:pPr marL="0" marR="0" lvl="0" indent="0" algn="just" rtl="0">
                <a:lnSpc>
                  <a:spcPct val="145833"/>
                </a:lnSpc>
                <a:spcBef>
                  <a:spcPts val="0"/>
                </a:spcBef>
                <a:spcAft>
                  <a:spcPts val="0"/>
                </a:spcAft>
                <a:buNone/>
              </a:pPr>
              <a:endParaRPr sz="2400">
                <a:solidFill>
                  <a:schemeClr val="dk2"/>
                </a:solidFill>
                <a:latin typeface="Lato Light"/>
                <a:ea typeface="Lato Light"/>
                <a:cs typeface="Lato Light"/>
                <a:sym typeface="Lato Light"/>
              </a:endParaRPr>
            </a:p>
          </p:txBody>
        </p:sp>
        <p:sp>
          <p:nvSpPr>
            <p:cNvPr id="251" name="Google Shape;251;p13"/>
            <p:cNvSpPr txBox="1"/>
            <p:nvPr/>
          </p:nvSpPr>
          <p:spPr>
            <a:xfrm>
              <a:off x="3559413" y="4503009"/>
              <a:ext cx="48717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dk2"/>
                  </a:solidFill>
                  <a:latin typeface="Poppins"/>
                  <a:ea typeface="Poppins"/>
                  <a:cs typeface="Poppins"/>
                  <a:sym typeface="Poppins"/>
                </a:rPr>
                <a:t>ARIMA</a:t>
              </a:r>
              <a:endParaRPr/>
            </a:p>
          </p:txBody>
        </p:sp>
      </p:grpSp>
      <p:grpSp>
        <p:nvGrpSpPr>
          <p:cNvPr id="252" name="Google Shape;252;p13"/>
          <p:cNvGrpSpPr/>
          <p:nvPr/>
        </p:nvGrpSpPr>
        <p:grpSpPr>
          <a:xfrm>
            <a:off x="1520833" y="6419781"/>
            <a:ext cx="8452130" cy="3304535"/>
            <a:chOff x="1516483" y="7581256"/>
            <a:chExt cx="8452130" cy="3304535"/>
          </a:xfrm>
        </p:grpSpPr>
        <p:sp>
          <p:nvSpPr>
            <p:cNvPr id="253" name="Google Shape;253;p13"/>
            <p:cNvSpPr/>
            <p:nvPr/>
          </p:nvSpPr>
          <p:spPr>
            <a:xfrm>
              <a:off x="1516483" y="7581256"/>
              <a:ext cx="1622446" cy="1622446"/>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254" name="Google Shape;254;p13"/>
            <p:cNvSpPr/>
            <p:nvPr/>
          </p:nvSpPr>
          <p:spPr>
            <a:xfrm>
              <a:off x="1911261" y="8002474"/>
              <a:ext cx="832892" cy="780009"/>
            </a:xfrm>
            <a:custGeom>
              <a:avLst/>
              <a:gdLst/>
              <a:ahLst/>
              <a:cxnLst/>
              <a:rect l="l" t="t" r="r" b="b"/>
              <a:pathLst>
                <a:path w="899753" h="842602" extrusionOk="0">
                  <a:moveTo>
                    <a:pt x="642085" y="505575"/>
                  </a:moveTo>
                  <a:lnTo>
                    <a:pt x="781355" y="645275"/>
                  </a:lnTo>
                  <a:cubicBezTo>
                    <a:pt x="810865" y="603763"/>
                    <a:pt x="830658" y="556113"/>
                    <a:pt x="838935" y="505575"/>
                  </a:cubicBezTo>
                  <a:lnTo>
                    <a:pt x="642085" y="505575"/>
                  </a:lnTo>
                  <a:close/>
                  <a:moveTo>
                    <a:pt x="506413" y="449262"/>
                  </a:moveTo>
                  <a:lnTo>
                    <a:pt x="899753" y="449262"/>
                  </a:lnTo>
                  <a:cubicBezTo>
                    <a:pt x="899753" y="558279"/>
                    <a:pt x="855849" y="656827"/>
                    <a:pt x="784594" y="728301"/>
                  </a:cubicBezTo>
                  <a:lnTo>
                    <a:pt x="506413" y="449262"/>
                  </a:lnTo>
                  <a:close/>
                  <a:moveTo>
                    <a:pt x="506990" y="61123"/>
                  </a:moveTo>
                  <a:lnTo>
                    <a:pt x="506990" y="336892"/>
                  </a:lnTo>
                  <a:lnTo>
                    <a:pt x="783372" y="336892"/>
                  </a:lnTo>
                  <a:cubicBezTo>
                    <a:pt x="759620" y="195951"/>
                    <a:pt x="648060" y="84493"/>
                    <a:pt x="506990" y="61123"/>
                  </a:cubicBezTo>
                  <a:close/>
                  <a:moveTo>
                    <a:pt x="394203" y="55562"/>
                  </a:moveTo>
                  <a:lnTo>
                    <a:pt x="394203" y="449082"/>
                  </a:lnTo>
                  <a:lnTo>
                    <a:pt x="672740" y="727390"/>
                  </a:lnTo>
                  <a:cubicBezTo>
                    <a:pt x="601394" y="798678"/>
                    <a:pt x="502663" y="842602"/>
                    <a:pt x="394203" y="842602"/>
                  </a:cubicBezTo>
                  <a:cubicBezTo>
                    <a:pt x="176203" y="842602"/>
                    <a:pt x="0" y="666544"/>
                    <a:pt x="0" y="449082"/>
                  </a:cubicBezTo>
                  <a:cubicBezTo>
                    <a:pt x="0" y="231620"/>
                    <a:pt x="176203" y="55562"/>
                    <a:pt x="394203" y="55562"/>
                  </a:cubicBezTo>
                  <a:close/>
                  <a:moveTo>
                    <a:pt x="450850" y="0"/>
                  </a:moveTo>
                  <a:cubicBezTo>
                    <a:pt x="668213" y="0"/>
                    <a:pt x="844190" y="176176"/>
                    <a:pt x="844190" y="393341"/>
                  </a:cubicBezTo>
                  <a:lnTo>
                    <a:pt x="450850" y="393341"/>
                  </a:lnTo>
                  <a:lnTo>
                    <a:pt x="45085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255" name="Google Shape;255;p13"/>
            <p:cNvSpPr txBox="1"/>
            <p:nvPr/>
          </p:nvSpPr>
          <p:spPr>
            <a:xfrm>
              <a:off x="3559413" y="8269191"/>
              <a:ext cx="6409200" cy="2616600"/>
            </a:xfrm>
            <a:prstGeom prst="rect">
              <a:avLst/>
            </a:prstGeom>
            <a:noFill/>
            <a:ln>
              <a:noFill/>
            </a:ln>
          </p:spPr>
          <p:txBody>
            <a:bodyPr spcFirstLastPara="1" wrap="square" lIns="91425" tIns="45700" rIns="91425" bIns="45700" anchor="t" anchorCtr="0">
              <a:spAutoFit/>
            </a:bodyPr>
            <a:lstStyle/>
            <a:p>
              <a:pPr marL="0" marR="0" lvl="0" indent="0" algn="just" rtl="0">
                <a:lnSpc>
                  <a:spcPct val="145833"/>
                </a:lnSpc>
                <a:spcBef>
                  <a:spcPts val="0"/>
                </a:spcBef>
                <a:spcAft>
                  <a:spcPts val="0"/>
                </a:spcAft>
                <a:buNone/>
              </a:pPr>
              <a:r>
                <a:rPr lang="en-US" sz="2400">
                  <a:solidFill>
                    <a:schemeClr val="dk2"/>
                  </a:solidFill>
                  <a:latin typeface="Lato Light"/>
                  <a:ea typeface="Lato Light"/>
                  <a:cs typeface="Lato Light"/>
                  <a:sym typeface="Lato Light"/>
                </a:rPr>
                <a:t>SARIMA extends ARIMA to support seasonal components. It's selected for datasets with strong seasonal patterns, allowing for more accurate modeling of seasonally varying trends in the data.</a:t>
              </a:r>
              <a:endParaRPr/>
            </a:p>
          </p:txBody>
        </p:sp>
        <p:sp>
          <p:nvSpPr>
            <p:cNvPr id="256" name="Google Shape;256;p13"/>
            <p:cNvSpPr txBox="1"/>
            <p:nvPr/>
          </p:nvSpPr>
          <p:spPr>
            <a:xfrm>
              <a:off x="3559413" y="7581256"/>
              <a:ext cx="40833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dk2"/>
                  </a:solidFill>
                  <a:latin typeface="Poppins"/>
                  <a:ea typeface="Poppins"/>
                  <a:cs typeface="Poppins"/>
                  <a:sym typeface="Poppins"/>
                </a:rPr>
                <a:t>SARIMA</a:t>
              </a:r>
              <a:endParaRPr/>
            </a:p>
          </p:txBody>
        </p:sp>
      </p:grpSp>
      <p:sp>
        <p:nvSpPr>
          <p:cNvPr id="257" name="Google Shape;257;p13"/>
          <p:cNvSpPr txBox="1"/>
          <p:nvPr/>
        </p:nvSpPr>
        <p:spPr>
          <a:xfrm>
            <a:off x="3563776" y="11454675"/>
            <a:ext cx="6731400" cy="1539300"/>
          </a:xfrm>
          <a:prstGeom prst="rect">
            <a:avLst/>
          </a:prstGeom>
          <a:noFill/>
          <a:ln>
            <a:noFill/>
          </a:ln>
        </p:spPr>
        <p:txBody>
          <a:bodyPr spcFirstLastPara="1" wrap="square" lIns="91425" tIns="45700" rIns="91425" bIns="45700" anchor="t" anchorCtr="0">
            <a:spAutoFit/>
          </a:bodyPr>
          <a:lstStyle/>
          <a:p>
            <a:pPr marL="0" marR="0" lvl="0" indent="0" algn="just" rtl="0">
              <a:lnSpc>
                <a:spcPct val="145833"/>
              </a:lnSpc>
              <a:spcBef>
                <a:spcPts val="0"/>
              </a:spcBef>
              <a:spcAft>
                <a:spcPts val="0"/>
              </a:spcAft>
              <a:buNone/>
            </a:pPr>
            <a:r>
              <a:rPr lang="en-US" sz="2400">
                <a:solidFill>
                  <a:schemeClr val="dk2"/>
                </a:solidFill>
                <a:latin typeface="Lato Light"/>
                <a:ea typeface="Lato Light"/>
                <a:cs typeface="Lato Light"/>
                <a:sym typeface="Lato Light"/>
              </a:rPr>
              <a:t>The Holt-Winters (HW) method is chosen for its effectiveness in forecasting data with trends and seasonality.</a:t>
            </a:r>
            <a:endParaRPr/>
          </a:p>
        </p:txBody>
      </p:sp>
      <p:sp>
        <p:nvSpPr>
          <p:cNvPr id="258" name="Google Shape;258;p13"/>
          <p:cNvSpPr txBox="1"/>
          <p:nvPr/>
        </p:nvSpPr>
        <p:spPr>
          <a:xfrm>
            <a:off x="3563792" y="10766725"/>
            <a:ext cx="43911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dk2"/>
                </a:solidFill>
                <a:latin typeface="Poppins"/>
                <a:ea typeface="Poppins"/>
                <a:cs typeface="Poppins"/>
                <a:sym typeface="Poppins"/>
              </a:rPr>
              <a:t>HW (Holt-Winters)</a:t>
            </a:r>
            <a:endParaRPr/>
          </a:p>
        </p:txBody>
      </p:sp>
      <p:pic>
        <p:nvPicPr>
          <p:cNvPr id="259" name="Google Shape;259;p13"/>
          <p:cNvPicPr preferRelativeResize="0"/>
          <p:nvPr/>
        </p:nvPicPr>
        <p:blipFill>
          <a:blip r:embed="rId3">
            <a:alphaModFix/>
          </a:blip>
          <a:stretch>
            <a:fillRect/>
          </a:stretch>
        </p:blipFill>
        <p:spPr>
          <a:xfrm>
            <a:off x="22234525" y="11572875"/>
            <a:ext cx="2143125" cy="2143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14"/>
          <p:cNvSpPr/>
          <p:nvPr/>
        </p:nvSpPr>
        <p:spPr>
          <a:xfrm>
            <a:off x="8544400" y="9344966"/>
            <a:ext cx="3643631" cy="1502118"/>
          </a:xfrm>
          <a:custGeom>
            <a:avLst/>
            <a:gdLst/>
            <a:ahLst/>
            <a:cxnLst/>
            <a:rect l="l" t="t" r="r" b="b"/>
            <a:pathLst>
              <a:path w="21600" h="21600" extrusionOk="0">
                <a:moveTo>
                  <a:pt x="0" y="0"/>
                </a:moveTo>
                <a:lnTo>
                  <a:pt x="21600" y="10911"/>
                </a:lnTo>
                <a:lnTo>
                  <a:pt x="21600" y="21600"/>
                </a:lnTo>
                <a:lnTo>
                  <a:pt x="0" y="10689"/>
                </a:lnTo>
                <a:lnTo>
                  <a:pt x="0" y="0"/>
                </a:lnTo>
                <a:close/>
              </a:path>
            </a:pathLst>
          </a:custGeom>
          <a:solidFill>
            <a:srgbClr val="476392"/>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65" name="Google Shape;265;p14"/>
          <p:cNvSpPr/>
          <p:nvPr/>
        </p:nvSpPr>
        <p:spPr>
          <a:xfrm>
            <a:off x="12183199" y="9344966"/>
            <a:ext cx="3643631" cy="1502118"/>
          </a:xfrm>
          <a:custGeom>
            <a:avLst/>
            <a:gdLst/>
            <a:ahLst/>
            <a:cxnLst/>
            <a:rect l="l" t="t" r="r" b="b"/>
            <a:pathLst>
              <a:path w="21600" h="21600" extrusionOk="0">
                <a:moveTo>
                  <a:pt x="21600" y="0"/>
                </a:moveTo>
                <a:lnTo>
                  <a:pt x="0" y="10911"/>
                </a:lnTo>
                <a:lnTo>
                  <a:pt x="0" y="21600"/>
                </a:lnTo>
                <a:lnTo>
                  <a:pt x="21600" y="10689"/>
                </a:lnTo>
                <a:lnTo>
                  <a:pt x="21600" y="0"/>
                </a:lnTo>
                <a:close/>
              </a:path>
            </a:pathLst>
          </a:custGeom>
          <a:solidFill>
            <a:srgbClr val="2F426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66" name="Google Shape;266;p14"/>
          <p:cNvSpPr/>
          <p:nvPr/>
        </p:nvSpPr>
        <p:spPr>
          <a:xfrm>
            <a:off x="8567511" y="8838726"/>
            <a:ext cx="7249302" cy="1280238"/>
          </a:xfrm>
          <a:custGeom>
            <a:avLst/>
            <a:gdLst/>
            <a:ahLst/>
            <a:cxnLst/>
            <a:rect l="l" t="t" r="r" b="b"/>
            <a:pathLst>
              <a:path w="21600" h="21600" extrusionOk="0">
                <a:moveTo>
                  <a:pt x="0" y="8683"/>
                </a:moveTo>
                <a:lnTo>
                  <a:pt x="10773" y="0"/>
                </a:lnTo>
                <a:lnTo>
                  <a:pt x="21600" y="8683"/>
                </a:lnTo>
                <a:lnTo>
                  <a:pt x="10773" y="21600"/>
                </a:lnTo>
                <a:lnTo>
                  <a:pt x="0" y="8683"/>
                </a:lnTo>
                <a:close/>
              </a:path>
            </a:pathLst>
          </a:custGeom>
          <a:solidFill>
            <a:schemeClr val="accent4"/>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67" name="Google Shape;267;p14"/>
          <p:cNvSpPr/>
          <p:nvPr/>
        </p:nvSpPr>
        <p:spPr>
          <a:xfrm>
            <a:off x="8544400" y="7828733"/>
            <a:ext cx="3643631" cy="1502118"/>
          </a:xfrm>
          <a:custGeom>
            <a:avLst/>
            <a:gdLst/>
            <a:ahLst/>
            <a:cxnLst/>
            <a:rect l="l" t="t" r="r" b="b"/>
            <a:pathLst>
              <a:path w="21600" h="21600" extrusionOk="0">
                <a:moveTo>
                  <a:pt x="0" y="0"/>
                </a:moveTo>
                <a:lnTo>
                  <a:pt x="21600" y="10911"/>
                </a:lnTo>
                <a:lnTo>
                  <a:pt x="21600" y="21600"/>
                </a:lnTo>
                <a:lnTo>
                  <a:pt x="0" y="10689"/>
                </a:lnTo>
                <a:lnTo>
                  <a:pt x="0" y="0"/>
                </a:lnTo>
                <a:close/>
              </a:path>
            </a:pathLst>
          </a:custGeom>
          <a:solidFill>
            <a:srgbClr val="203D4F"/>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68" name="Google Shape;268;p14"/>
          <p:cNvSpPr/>
          <p:nvPr/>
        </p:nvSpPr>
        <p:spPr>
          <a:xfrm>
            <a:off x="12183199" y="7828733"/>
            <a:ext cx="3643631" cy="1502118"/>
          </a:xfrm>
          <a:custGeom>
            <a:avLst/>
            <a:gdLst/>
            <a:ahLst/>
            <a:cxnLst/>
            <a:rect l="l" t="t" r="r" b="b"/>
            <a:pathLst>
              <a:path w="21600" h="21600" extrusionOk="0">
                <a:moveTo>
                  <a:pt x="21600" y="0"/>
                </a:moveTo>
                <a:lnTo>
                  <a:pt x="0" y="10911"/>
                </a:lnTo>
                <a:lnTo>
                  <a:pt x="0" y="21600"/>
                </a:lnTo>
                <a:lnTo>
                  <a:pt x="21600" y="10689"/>
                </a:lnTo>
                <a:lnTo>
                  <a:pt x="21600" y="0"/>
                </a:lnTo>
                <a:close/>
              </a:path>
            </a:pathLst>
          </a:custGeom>
          <a:solidFill>
            <a:srgbClr val="152935"/>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69" name="Google Shape;269;p14"/>
          <p:cNvSpPr/>
          <p:nvPr/>
        </p:nvSpPr>
        <p:spPr>
          <a:xfrm>
            <a:off x="8567511" y="7322493"/>
            <a:ext cx="7249302" cy="1280238"/>
          </a:xfrm>
          <a:custGeom>
            <a:avLst/>
            <a:gdLst/>
            <a:ahLst/>
            <a:cxnLst/>
            <a:rect l="l" t="t" r="r" b="b"/>
            <a:pathLst>
              <a:path w="21600" h="21600" extrusionOk="0">
                <a:moveTo>
                  <a:pt x="0" y="8683"/>
                </a:moveTo>
                <a:lnTo>
                  <a:pt x="10773" y="0"/>
                </a:lnTo>
                <a:lnTo>
                  <a:pt x="21600" y="8683"/>
                </a:lnTo>
                <a:lnTo>
                  <a:pt x="10773" y="21600"/>
                </a:lnTo>
                <a:lnTo>
                  <a:pt x="0" y="8683"/>
                </a:lnTo>
                <a:close/>
              </a:path>
            </a:pathLst>
          </a:custGeom>
          <a:solidFill>
            <a:schemeClr val="accent3"/>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70" name="Google Shape;270;p14"/>
          <p:cNvSpPr/>
          <p:nvPr/>
        </p:nvSpPr>
        <p:spPr>
          <a:xfrm>
            <a:off x="8544400" y="6320983"/>
            <a:ext cx="3643631" cy="1502118"/>
          </a:xfrm>
          <a:custGeom>
            <a:avLst/>
            <a:gdLst/>
            <a:ahLst/>
            <a:cxnLst/>
            <a:rect l="l" t="t" r="r" b="b"/>
            <a:pathLst>
              <a:path w="21600" h="21600" extrusionOk="0">
                <a:moveTo>
                  <a:pt x="0" y="0"/>
                </a:moveTo>
                <a:lnTo>
                  <a:pt x="21600" y="10911"/>
                </a:lnTo>
                <a:lnTo>
                  <a:pt x="21600" y="21600"/>
                </a:lnTo>
                <a:lnTo>
                  <a:pt x="0" y="10689"/>
                </a:lnTo>
                <a:lnTo>
                  <a:pt x="0" y="0"/>
                </a:lnTo>
                <a:close/>
              </a:path>
            </a:pathLst>
          </a:custGeom>
          <a:solidFill>
            <a:srgbClr val="2A637A"/>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71" name="Google Shape;271;p14"/>
          <p:cNvSpPr/>
          <p:nvPr/>
        </p:nvSpPr>
        <p:spPr>
          <a:xfrm>
            <a:off x="12183199" y="6320983"/>
            <a:ext cx="3643631" cy="1502118"/>
          </a:xfrm>
          <a:custGeom>
            <a:avLst/>
            <a:gdLst/>
            <a:ahLst/>
            <a:cxnLst/>
            <a:rect l="l" t="t" r="r" b="b"/>
            <a:pathLst>
              <a:path w="21600" h="21600" extrusionOk="0">
                <a:moveTo>
                  <a:pt x="21600" y="0"/>
                </a:moveTo>
                <a:lnTo>
                  <a:pt x="0" y="10911"/>
                </a:lnTo>
                <a:lnTo>
                  <a:pt x="0" y="21600"/>
                </a:lnTo>
                <a:lnTo>
                  <a:pt x="21600" y="10689"/>
                </a:lnTo>
                <a:lnTo>
                  <a:pt x="21600" y="0"/>
                </a:lnTo>
                <a:close/>
              </a:path>
            </a:pathLst>
          </a:custGeom>
          <a:solidFill>
            <a:srgbClr val="1C425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72" name="Google Shape;272;p14"/>
          <p:cNvSpPr/>
          <p:nvPr/>
        </p:nvSpPr>
        <p:spPr>
          <a:xfrm>
            <a:off x="8567511" y="5814741"/>
            <a:ext cx="7249302" cy="1280237"/>
          </a:xfrm>
          <a:custGeom>
            <a:avLst/>
            <a:gdLst/>
            <a:ahLst/>
            <a:cxnLst/>
            <a:rect l="l" t="t" r="r" b="b"/>
            <a:pathLst>
              <a:path w="21600" h="21600" extrusionOk="0">
                <a:moveTo>
                  <a:pt x="0" y="8683"/>
                </a:moveTo>
                <a:lnTo>
                  <a:pt x="10773" y="0"/>
                </a:lnTo>
                <a:lnTo>
                  <a:pt x="21600" y="8683"/>
                </a:lnTo>
                <a:lnTo>
                  <a:pt x="10773" y="21600"/>
                </a:lnTo>
                <a:lnTo>
                  <a:pt x="0" y="8683"/>
                </a:lnTo>
                <a:close/>
              </a:path>
            </a:pathLst>
          </a:custGeom>
          <a:solidFill>
            <a:schemeClr val="accent2"/>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906">
              <a:solidFill>
                <a:schemeClr val="dk1"/>
              </a:solidFill>
              <a:latin typeface="Lato Light"/>
              <a:ea typeface="Lato Light"/>
              <a:cs typeface="Lato Light"/>
              <a:sym typeface="Lato Light"/>
            </a:endParaRPr>
          </a:p>
        </p:txBody>
      </p:sp>
      <p:sp>
        <p:nvSpPr>
          <p:cNvPr id="273" name="Google Shape;273;p14"/>
          <p:cNvSpPr/>
          <p:nvPr/>
        </p:nvSpPr>
        <p:spPr>
          <a:xfrm>
            <a:off x="8544400" y="4843373"/>
            <a:ext cx="3643631" cy="1502118"/>
          </a:xfrm>
          <a:custGeom>
            <a:avLst/>
            <a:gdLst/>
            <a:ahLst/>
            <a:cxnLst/>
            <a:rect l="l" t="t" r="r" b="b"/>
            <a:pathLst>
              <a:path w="21600" h="21600" extrusionOk="0">
                <a:moveTo>
                  <a:pt x="0" y="0"/>
                </a:moveTo>
                <a:lnTo>
                  <a:pt x="21600" y="10911"/>
                </a:lnTo>
                <a:lnTo>
                  <a:pt x="21600" y="21600"/>
                </a:lnTo>
                <a:lnTo>
                  <a:pt x="0" y="10689"/>
                </a:lnTo>
                <a:lnTo>
                  <a:pt x="0" y="0"/>
                </a:lnTo>
                <a:close/>
              </a:path>
            </a:pathLst>
          </a:custGeom>
          <a:solidFill>
            <a:srgbClr val="388288"/>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74" name="Google Shape;274;p14"/>
          <p:cNvSpPr/>
          <p:nvPr/>
        </p:nvSpPr>
        <p:spPr>
          <a:xfrm>
            <a:off x="12183199" y="4843373"/>
            <a:ext cx="3643631" cy="1502118"/>
          </a:xfrm>
          <a:custGeom>
            <a:avLst/>
            <a:gdLst/>
            <a:ahLst/>
            <a:cxnLst/>
            <a:rect l="l" t="t" r="r" b="b"/>
            <a:pathLst>
              <a:path w="21600" h="21600" extrusionOk="0">
                <a:moveTo>
                  <a:pt x="21600" y="0"/>
                </a:moveTo>
                <a:lnTo>
                  <a:pt x="0" y="10911"/>
                </a:lnTo>
                <a:lnTo>
                  <a:pt x="0" y="21600"/>
                </a:lnTo>
                <a:lnTo>
                  <a:pt x="21600" y="10689"/>
                </a:lnTo>
                <a:lnTo>
                  <a:pt x="21600" y="0"/>
                </a:lnTo>
                <a:close/>
              </a:path>
            </a:pathLst>
          </a:custGeom>
          <a:solidFill>
            <a:srgbClr val="25575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4219">
              <a:solidFill>
                <a:schemeClr val="dk1"/>
              </a:solidFill>
              <a:latin typeface="Lato Light"/>
              <a:ea typeface="Lato Light"/>
              <a:cs typeface="Lato Light"/>
              <a:sym typeface="Lato Light"/>
            </a:endParaRPr>
          </a:p>
        </p:txBody>
      </p:sp>
      <p:sp>
        <p:nvSpPr>
          <p:cNvPr id="275" name="Google Shape;275;p14"/>
          <p:cNvSpPr/>
          <p:nvPr/>
        </p:nvSpPr>
        <p:spPr>
          <a:xfrm>
            <a:off x="8567511" y="4337133"/>
            <a:ext cx="7249302" cy="1280238"/>
          </a:xfrm>
          <a:custGeom>
            <a:avLst/>
            <a:gdLst/>
            <a:ahLst/>
            <a:cxnLst/>
            <a:rect l="l" t="t" r="r" b="b"/>
            <a:pathLst>
              <a:path w="21600" h="21600" extrusionOk="0">
                <a:moveTo>
                  <a:pt x="0" y="8683"/>
                </a:moveTo>
                <a:lnTo>
                  <a:pt x="10773" y="0"/>
                </a:lnTo>
                <a:lnTo>
                  <a:pt x="21600" y="8683"/>
                </a:lnTo>
                <a:lnTo>
                  <a:pt x="10773" y="21600"/>
                </a:lnTo>
                <a:lnTo>
                  <a:pt x="0" y="8683"/>
                </a:lnTo>
                <a:close/>
              </a:path>
            </a:pathLst>
          </a:cu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906">
              <a:solidFill>
                <a:schemeClr val="dk1"/>
              </a:solidFill>
              <a:latin typeface="Lato Light"/>
              <a:ea typeface="Lato Light"/>
              <a:cs typeface="Lato Light"/>
              <a:sym typeface="Lato Light"/>
            </a:endParaRPr>
          </a:p>
        </p:txBody>
      </p:sp>
      <p:sp>
        <p:nvSpPr>
          <p:cNvPr id="276" name="Google Shape;276;p14"/>
          <p:cNvSpPr/>
          <p:nvPr/>
        </p:nvSpPr>
        <p:spPr>
          <a:xfrm>
            <a:off x="7474226" y="3750975"/>
            <a:ext cx="3024717" cy="1185420"/>
          </a:xfrm>
          <a:custGeom>
            <a:avLst/>
            <a:gdLst/>
            <a:ahLst/>
            <a:cxnLst/>
            <a:rect l="l" t="t" r="r" b="b"/>
            <a:pathLst>
              <a:path w="21600" h="21600" extrusionOk="0">
                <a:moveTo>
                  <a:pt x="21600" y="21600"/>
                </a:moveTo>
                <a:lnTo>
                  <a:pt x="10812" y="0"/>
                </a:lnTo>
                <a:lnTo>
                  <a:pt x="0" y="0"/>
                </a:ln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spcBef>
                <a:spcPts val="0"/>
              </a:spcBef>
              <a:spcAft>
                <a:spcPts val="0"/>
              </a:spcAft>
              <a:buNone/>
            </a:pPr>
            <a:endParaRPr sz="5625">
              <a:solidFill>
                <a:schemeClr val="dk1"/>
              </a:solidFill>
              <a:latin typeface="Lato Light"/>
              <a:ea typeface="Lato Light"/>
              <a:cs typeface="Lato Light"/>
              <a:sym typeface="Lato Light"/>
            </a:endParaRPr>
          </a:p>
        </p:txBody>
      </p:sp>
      <p:sp>
        <p:nvSpPr>
          <p:cNvPr id="277" name="Google Shape;277;p14"/>
          <p:cNvSpPr/>
          <p:nvPr/>
        </p:nvSpPr>
        <p:spPr>
          <a:xfrm flipH="1">
            <a:off x="12971972" y="5244317"/>
            <a:ext cx="3929580" cy="2570292"/>
          </a:xfrm>
          <a:custGeom>
            <a:avLst/>
            <a:gdLst/>
            <a:ahLst/>
            <a:cxnLst/>
            <a:rect l="l" t="t" r="r" b="b"/>
            <a:pathLst>
              <a:path w="21600" h="21600" extrusionOk="0">
                <a:moveTo>
                  <a:pt x="21600" y="21600"/>
                </a:moveTo>
                <a:lnTo>
                  <a:pt x="4617" y="0"/>
                </a:lnTo>
                <a:lnTo>
                  <a:pt x="0" y="0"/>
                </a:ln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spcBef>
                <a:spcPts val="0"/>
              </a:spcBef>
              <a:spcAft>
                <a:spcPts val="0"/>
              </a:spcAft>
              <a:buNone/>
            </a:pPr>
            <a:endParaRPr sz="5625">
              <a:solidFill>
                <a:schemeClr val="dk1"/>
              </a:solidFill>
              <a:latin typeface="Lato Light"/>
              <a:ea typeface="Lato Light"/>
              <a:cs typeface="Lato Light"/>
              <a:sym typeface="Lato Light"/>
            </a:endParaRPr>
          </a:p>
        </p:txBody>
      </p:sp>
      <p:sp>
        <p:nvSpPr>
          <p:cNvPr id="278" name="Google Shape;278;p14"/>
          <p:cNvSpPr/>
          <p:nvPr/>
        </p:nvSpPr>
        <p:spPr>
          <a:xfrm rot="10800000" flipH="1">
            <a:off x="7474227" y="8183799"/>
            <a:ext cx="4291716" cy="2573047"/>
          </a:xfrm>
          <a:custGeom>
            <a:avLst/>
            <a:gdLst/>
            <a:ahLst/>
            <a:cxnLst/>
            <a:rect l="l" t="t" r="r" b="b"/>
            <a:pathLst>
              <a:path w="21600" h="21600" extrusionOk="0">
                <a:moveTo>
                  <a:pt x="21600" y="21600"/>
                </a:moveTo>
                <a:lnTo>
                  <a:pt x="6966" y="0"/>
                </a:lnTo>
                <a:lnTo>
                  <a:pt x="0" y="0"/>
                </a:ln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spcBef>
                <a:spcPts val="0"/>
              </a:spcBef>
              <a:spcAft>
                <a:spcPts val="0"/>
              </a:spcAft>
              <a:buNone/>
            </a:pPr>
            <a:endParaRPr sz="5625">
              <a:solidFill>
                <a:schemeClr val="dk1"/>
              </a:solidFill>
              <a:latin typeface="Lato Light"/>
              <a:ea typeface="Lato Light"/>
              <a:cs typeface="Lato Light"/>
              <a:sym typeface="Lato Light"/>
            </a:endParaRPr>
          </a:p>
        </p:txBody>
      </p:sp>
      <p:sp>
        <p:nvSpPr>
          <p:cNvPr id="279" name="Google Shape;279;p14"/>
          <p:cNvSpPr txBox="1"/>
          <p:nvPr/>
        </p:nvSpPr>
        <p:spPr>
          <a:xfrm>
            <a:off x="6417854" y="582539"/>
            <a:ext cx="11541900" cy="307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sp>
        <p:nvSpPr>
          <p:cNvPr id="280" name="Google Shape;280;p14"/>
          <p:cNvSpPr txBox="1"/>
          <p:nvPr/>
        </p:nvSpPr>
        <p:spPr>
          <a:xfrm>
            <a:off x="17305200" y="5759820"/>
            <a:ext cx="5558400" cy="4771500"/>
          </a:xfrm>
          <a:prstGeom prst="rect">
            <a:avLst/>
          </a:prstGeom>
          <a:noFill/>
          <a:ln>
            <a:noFill/>
          </a:ln>
        </p:spPr>
        <p:txBody>
          <a:bodyPr spcFirstLastPara="1" wrap="square" lIns="91425" tIns="45700" rIns="91425" bIns="45700" anchor="t" anchorCtr="0">
            <a:spAutoFit/>
          </a:bodyPr>
          <a:lstStyle/>
          <a:p>
            <a:pPr marL="457200" marR="0" lvl="0" indent="-381000" algn="l" rtl="0">
              <a:lnSpc>
                <a:spcPct val="145833"/>
              </a:lnSpc>
              <a:spcBef>
                <a:spcPts val="0"/>
              </a:spcBef>
              <a:spcAft>
                <a:spcPts val="0"/>
              </a:spcAft>
              <a:buClr>
                <a:schemeClr val="dk2"/>
              </a:buClr>
              <a:buSzPts val="2400"/>
              <a:buFont typeface="Lato Light"/>
              <a:buChar char="●"/>
            </a:pPr>
            <a:r>
              <a:rPr lang="en-US" sz="2400">
                <a:solidFill>
                  <a:schemeClr val="dk2"/>
                </a:solidFill>
                <a:latin typeface="Lato Light"/>
                <a:ea typeface="Lato Light"/>
                <a:cs typeface="Lato Light"/>
                <a:sym typeface="Lato Light"/>
              </a:rPr>
              <a:t>It </a:t>
            </a:r>
            <a:r>
              <a:rPr lang="en-US" sz="2400" b="1">
                <a:solidFill>
                  <a:schemeClr val="dk2"/>
                </a:solidFill>
                <a:latin typeface="Lato"/>
                <a:ea typeface="Lato"/>
                <a:cs typeface="Lato"/>
                <a:sym typeface="Lato"/>
              </a:rPr>
              <a:t>expresses the error as a percentage, </a:t>
            </a:r>
            <a:r>
              <a:rPr lang="en-US" sz="2400">
                <a:solidFill>
                  <a:schemeClr val="dk2"/>
                </a:solidFill>
                <a:latin typeface="Lato Light"/>
                <a:ea typeface="Lato Light"/>
                <a:cs typeface="Lato Light"/>
                <a:sym typeface="Lato Light"/>
              </a:rPr>
              <a:t>making it easy to interpret and compare across different datasets or models</a:t>
            </a:r>
            <a:endParaRPr sz="2400">
              <a:solidFill>
                <a:schemeClr val="dk2"/>
              </a:solidFill>
              <a:latin typeface="Lato Light"/>
              <a:ea typeface="Lato Light"/>
              <a:cs typeface="Lato Light"/>
              <a:sym typeface="Lato Light"/>
            </a:endParaRPr>
          </a:p>
          <a:p>
            <a:pPr marL="457200" marR="0" lvl="0" indent="0" algn="l" rtl="0">
              <a:lnSpc>
                <a:spcPct val="145833"/>
              </a:lnSpc>
              <a:spcBef>
                <a:spcPts val="0"/>
              </a:spcBef>
              <a:spcAft>
                <a:spcPts val="0"/>
              </a:spcAft>
              <a:buNone/>
            </a:pPr>
            <a:endParaRPr sz="2400">
              <a:solidFill>
                <a:schemeClr val="dk2"/>
              </a:solidFill>
              <a:latin typeface="Lato Light"/>
              <a:ea typeface="Lato Light"/>
              <a:cs typeface="Lato Light"/>
              <a:sym typeface="Lato Light"/>
            </a:endParaRPr>
          </a:p>
          <a:p>
            <a:pPr marL="457200" marR="0" lvl="0" indent="-381000" algn="l" rtl="0">
              <a:lnSpc>
                <a:spcPct val="145833"/>
              </a:lnSpc>
              <a:spcBef>
                <a:spcPts val="0"/>
              </a:spcBef>
              <a:spcAft>
                <a:spcPts val="0"/>
              </a:spcAft>
              <a:buClr>
                <a:schemeClr val="dk2"/>
              </a:buClr>
              <a:buSzPts val="2400"/>
              <a:buFont typeface="Lato Light"/>
              <a:buChar char="●"/>
            </a:pPr>
            <a:r>
              <a:rPr lang="en-US" sz="2400" b="1">
                <a:solidFill>
                  <a:schemeClr val="dk2"/>
                </a:solidFill>
                <a:latin typeface="Lato"/>
                <a:ea typeface="Lato"/>
                <a:cs typeface="Lato"/>
                <a:sym typeface="Lato"/>
              </a:rPr>
              <a:t>A relative measure of the forecast accuracy</a:t>
            </a:r>
            <a:r>
              <a:rPr lang="en-US" sz="2400">
                <a:solidFill>
                  <a:schemeClr val="dk2"/>
                </a:solidFill>
                <a:latin typeface="Lato Light"/>
                <a:ea typeface="Lato Light"/>
                <a:cs typeface="Lato Light"/>
                <a:sym typeface="Lato Light"/>
              </a:rPr>
              <a:t>, which helps in comparing the performance across different time series with varying scales</a:t>
            </a:r>
            <a:endParaRPr sz="2400">
              <a:solidFill>
                <a:schemeClr val="dk2"/>
              </a:solidFill>
              <a:latin typeface="Lato Light"/>
              <a:ea typeface="Lato Light"/>
              <a:cs typeface="Lato Light"/>
              <a:sym typeface="Lato Light"/>
            </a:endParaRPr>
          </a:p>
        </p:txBody>
      </p:sp>
      <p:sp>
        <p:nvSpPr>
          <p:cNvPr id="281" name="Google Shape;281;p14"/>
          <p:cNvSpPr txBox="1"/>
          <p:nvPr/>
        </p:nvSpPr>
        <p:spPr>
          <a:xfrm>
            <a:off x="17305200" y="4167025"/>
            <a:ext cx="5789400" cy="1077300"/>
          </a:xfrm>
          <a:prstGeom prst="rect">
            <a:avLst/>
          </a:prstGeom>
          <a:noFill/>
          <a:ln>
            <a:noFill/>
          </a:ln>
        </p:spPr>
        <p:txBody>
          <a:bodyPr spcFirstLastPara="1" wrap="square" lIns="91425" tIns="45700" rIns="91425" bIns="45700" anchor="b" anchorCtr="0">
            <a:spAutoFit/>
          </a:bodyPr>
          <a:lstStyle/>
          <a:p>
            <a:pPr marL="0" marR="0" lvl="0" indent="0" algn="l" rtl="0">
              <a:spcBef>
                <a:spcPts val="0"/>
              </a:spcBef>
              <a:spcAft>
                <a:spcPts val="0"/>
              </a:spcAft>
              <a:buNone/>
            </a:pPr>
            <a:r>
              <a:rPr lang="en-US" sz="3200" b="1">
                <a:solidFill>
                  <a:schemeClr val="accent2"/>
                </a:solidFill>
                <a:latin typeface="Poppins"/>
                <a:ea typeface="Poppins"/>
                <a:cs typeface="Poppins"/>
                <a:sym typeface="Poppins"/>
              </a:rPr>
              <a:t>3. Mean Absolute Percentage Error (MAPE)</a:t>
            </a:r>
            <a:endParaRPr/>
          </a:p>
        </p:txBody>
      </p:sp>
      <p:sp>
        <p:nvSpPr>
          <p:cNvPr id="282" name="Google Shape;282;p14"/>
          <p:cNvSpPr txBox="1"/>
          <p:nvPr/>
        </p:nvSpPr>
        <p:spPr>
          <a:xfrm>
            <a:off x="879025" y="3230625"/>
            <a:ext cx="6200100" cy="3694200"/>
          </a:xfrm>
          <a:prstGeom prst="rect">
            <a:avLst/>
          </a:prstGeom>
          <a:noFill/>
          <a:ln>
            <a:noFill/>
          </a:ln>
        </p:spPr>
        <p:txBody>
          <a:bodyPr spcFirstLastPara="1" wrap="square" lIns="91425" tIns="45700" rIns="91425" bIns="45700" anchor="t" anchorCtr="0">
            <a:spAutoFit/>
          </a:bodyPr>
          <a:lstStyle/>
          <a:p>
            <a:pPr marL="457200" marR="0" lvl="0" indent="-381000" algn="l" rtl="0">
              <a:lnSpc>
                <a:spcPct val="145833"/>
              </a:lnSpc>
              <a:spcBef>
                <a:spcPts val="0"/>
              </a:spcBef>
              <a:spcAft>
                <a:spcPts val="0"/>
              </a:spcAft>
              <a:buClr>
                <a:schemeClr val="dk2"/>
              </a:buClr>
              <a:buSzPts val="2400"/>
              <a:buFont typeface="Lato Light"/>
              <a:buChar char="●"/>
            </a:pPr>
            <a:r>
              <a:rPr lang="en-US" sz="2400">
                <a:solidFill>
                  <a:schemeClr val="dk2"/>
                </a:solidFill>
                <a:latin typeface="Lato Light"/>
                <a:ea typeface="Lato Light"/>
                <a:cs typeface="Lato Light"/>
                <a:sym typeface="Lato Light"/>
              </a:rPr>
              <a:t>Penalizes larger errors more than smaller errors, </a:t>
            </a:r>
            <a:r>
              <a:rPr lang="en-US" sz="2400" b="1">
                <a:solidFill>
                  <a:schemeClr val="dk2"/>
                </a:solidFill>
                <a:latin typeface="Lato"/>
                <a:ea typeface="Lato"/>
                <a:cs typeface="Lato"/>
                <a:sym typeface="Lato"/>
              </a:rPr>
              <a:t>making it sensitive to outliers</a:t>
            </a:r>
            <a:endParaRPr sz="2400" b="1">
              <a:solidFill>
                <a:schemeClr val="dk2"/>
              </a:solidFill>
              <a:latin typeface="Lato"/>
              <a:ea typeface="Lato"/>
              <a:cs typeface="Lato"/>
              <a:sym typeface="Lato"/>
            </a:endParaRPr>
          </a:p>
          <a:p>
            <a:pPr marL="457200" marR="0" lvl="0" indent="-381000" algn="l" rtl="0">
              <a:lnSpc>
                <a:spcPct val="145833"/>
              </a:lnSpc>
              <a:spcBef>
                <a:spcPts val="0"/>
              </a:spcBef>
              <a:spcAft>
                <a:spcPts val="0"/>
              </a:spcAft>
              <a:buClr>
                <a:schemeClr val="dk2"/>
              </a:buClr>
              <a:buSzPts val="2400"/>
              <a:buFont typeface="Lato Light"/>
              <a:buChar char="●"/>
            </a:pPr>
            <a:r>
              <a:rPr lang="en-US" sz="2400">
                <a:solidFill>
                  <a:schemeClr val="dk2"/>
                </a:solidFill>
                <a:latin typeface="Lato Light"/>
                <a:ea typeface="Lato Light"/>
                <a:cs typeface="Lato Light"/>
                <a:sym typeface="Lato Light"/>
              </a:rPr>
              <a:t>Sensitivity to large errors makes it a good metric for identifying models that might produce </a:t>
            </a:r>
            <a:r>
              <a:rPr lang="en-US" sz="2400" b="1">
                <a:solidFill>
                  <a:schemeClr val="dk2"/>
                </a:solidFill>
                <a:latin typeface="Lato"/>
                <a:ea typeface="Lato"/>
                <a:cs typeface="Lato"/>
                <a:sym typeface="Lato"/>
              </a:rPr>
              <a:t>significant deviations from actual values</a:t>
            </a:r>
            <a:endParaRPr sz="2400" b="1">
              <a:solidFill>
                <a:schemeClr val="dk2"/>
              </a:solidFill>
              <a:latin typeface="Lato"/>
              <a:ea typeface="Lato"/>
              <a:cs typeface="Lato"/>
              <a:sym typeface="Lato"/>
            </a:endParaRPr>
          </a:p>
          <a:p>
            <a:pPr marL="0" marR="0" lvl="0" indent="0" algn="l" rtl="0">
              <a:lnSpc>
                <a:spcPct val="145833"/>
              </a:lnSpc>
              <a:spcBef>
                <a:spcPts val="0"/>
              </a:spcBef>
              <a:spcAft>
                <a:spcPts val="0"/>
              </a:spcAft>
              <a:buNone/>
            </a:pPr>
            <a:endParaRPr sz="2400">
              <a:solidFill>
                <a:schemeClr val="dk2"/>
              </a:solidFill>
              <a:latin typeface="Lato Light"/>
              <a:ea typeface="Lato Light"/>
              <a:cs typeface="Lato Light"/>
              <a:sym typeface="Lato Light"/>
            </a:endParaRPr>
          </a:p>
        </p:txBody>
      </p:sp>
      <p:sp>
        <p:nvSpPr>
          <p:cNvPr id="283" name="Google Shape;283;p14"/>
          <p:cNvSpPr txBox="1"/>
          <p:nvPr/>
        </p:nvSpPr>
        <p:spPr>
          <a:xfrm>
            <a:off x="1067425" y="1878475"/>
            <a:ext cx="6011700" cy="1077300"/>
          </a:xfrm>
          <a:prstGeom prst="rect">
            <a:avLst/>
          </a:prstGeom>
          <a:noFill/>
          <a:ln>
            <a:noFill/>
          </a:ln>
        </p:spPr>
        <p:txBody>
          <a:bodyPr spcFirstLastPara="1" wrap="square" lIns="91425" tIns="45700" rIns="91425" bIns="45700" anchor="b" anchorCtr="0">
            <a:spAutoFit/>
          </a:bodyPr>
          <a:lstStyle/>
          <a:p>
            <a:pPr marL="457200" marR="0" lvl="0" indent="-431800" algn="r" rtl="0">
              <a:spcBef>
                <a:spcPts val="0"/>
              </a:spcBef>
              <a:spcAft>
                <a:spcPts val="0"/>
              </a:spcAft>
              <a:buClr>
                <a:schemeClr val="accent1"/>
              </a:buClr>
              <a:buSzPts val="3200"/>
              <a:buFont typeface="Poppins"/>
              <a:buAutoNum type="arabicPeriod"/>
            </a:pPr>
            <a:r>
              <a:rPr lang="en-US" sz="3200" b="1">
                <a:solidFill>
                  <a:schemeClr val="accent1"/>
                </a:solidFill>
                <a:latin typeface="Poppins"/>
                <a:ea typeface="Poppins"/>
                <a:cs typeface="Poppins"/>
                <a:sym typeface="Poppins"/>
              </a:rPr>
              <a:t>Root Mean Square Error (RMSE)</a:t>
            </a:r>
            <a:endParaRPr/>
          </a:p>
        </p:txBody>
      </p:sp>
      <p:sp>
        <p:nvSpPr>
          <p:cNvPr id="284" name="Google Shape;284;p14"/>
          <p:cNvSpPr txBox="1"/>
          <p:nvPr/>
        </p:nvSpPr>
        <p:spPr>
          <a:xfrm>
            <a:off x="784825" y="8838725"/>
            <a:ext cx="6576900" cy="4233000"/>
          </a:xfrm>
          <a:prstGeom prst="rect">
            <a:avLst/>
          </a:prstGeom>
          <a:noFill/>
          <a:ln>
            <a:noFill/>
          </a:ln>
        </p:spPr>
        <p:txBody>
          <a:bodyPr spcFirstLastPara="1" wrap="square" lIns="91425" tIns="45700" rIns="91425" bIns="45700" anchor="t" anchorCtr="0">
            <a:spAutoFit/>
          </a:bodyPr>
          <a:lstStyle/>
          <a:p>
            <a:pPr marL="457200" marR="0" lvl="0" indent="-381000" algn="l" rtl="0">
              <a:lnSpc>
                <a:spcPct val="145833"/>
              </a:lnSpc>
              <a:spcBef>
                <a:spcPts val="0"/>
              </a:spcBef>
              <a:spcAft>
                <a:spcPts val="0"/>
              </a:spcAft>
              <a:buClr>
                <a:schemeClr val="dk2"/>
              </a:buClr>
              <a:buSzPts val="2400"/>
              <a:buFont typeface="Lato Light"/>
              <a:buChar char="●"/>
            </a:pPr>
            <a:r>
              <a:rPr lang="en-US" sz="2400">
                <a:solidFill>
                  <a:schemeClr val="dk2"/>
                </a:solidFill>
                <a:latin typeface="Lato Light"/>
                <a:ea typeface="Lato Light"/>
                <a:cs typeface="Lato Light"/>
                <a:sym typeface="Lato Light"/>
              </a:rPr>
              <a:t>Useful because it provides </a:t>
            </a:r>
            <a:r>
              <a:rPr lang="en-US" sz="2400" b="1">
                <a:solidFill>
                  <a:schemeClr val="dk2"/>
                </a:solidFill>
                <a:latin typeface="Lato"/>
                <a:ea typeface="Lato"/>
                <a:cs typeface="Lato"/>
                <a:sym typeface="Lato"/>
              </a:rPr>
              <a:t>a scaled error metric that allows for comparison across different time series and models</a:t>
            </a:r>
            <a:endParaRPr sz="2400" b="1">
              <a:solidFill>
                <a:schemeClr val="dk2"/>
              </a:solidFill>
              <a:latin typeface="Lato"/>
              <a:ea typeface="Lato"/>
              <a:cs typeface="Lato"/>
              <a:sym typeface="Lato"/>
            </a:endParaRPr>
          </a:p>
          <a:p>
            <a:pPr marL="457200" marR="0" lvl="0" indent="0" algn="l" rtl="0">
              <a:lnSpc>
                <a:spcPct val="145833"/>
              </a:lnSpc>
              <a:spcBef>
                <a:spcPts val="0"/>
              </a:spcBef>
              <a:spcAft>
                <a:spcPts val="0"/>
              </a:spcAft>
              <a:buNone/>
            </a:pPr>
            <a:endParaRPr sz="2400">
              <a:solidFill>
                <a:schemeClr val="dk2"/>
              </a:solidFill>
              <a:latin typeface="Lato Light"/>
              <a:ea typeface="Lato Light"/>
              <a:cs typeface="Lato Light"/>
              <a:sym typeface="Lato Light"/>
            </a:endParaRPr>
          </a:p>
          <a:p>
            <a:pPr marL="457200" marR="0" lvl="0" indent="-381000" algn="l" rtl="0">
              <a:lnSpc>
                <a:spcPct val="145833"/>
              </a:lnSpc>
              <a:spcBef>
                <a:spcPts val="0"/>
              </a:spcBef>
              <a:spcAft>
                <a:spcPts val="0"/>
              </a:spcAft>
              <a:buClr>
                <a:schemeClr val="dk2"/>
              </a:buClr>
              <a:buSzPts val="2400"/>
              <a:buFont typeface="Lato Light"/>
              <a:buChar char="●"/>
            </a:pPr>
            <a:r>
              <a:rPr lang="en-US" sz="2400">
                <a:solidFill>
                  <a:schemeClr val="dk2"/>
                </a:solidFill>
                <a:latin typeface="Lato Light"/>
                <a:ea typeface="Lato Light"/>
                <a:cs typeface="Lato Light"/>
                <a:sym typeface="Lato Light"/>
              </a:rPr>
              <a:t>It is particularly valuable when we have seasonal data or when we want to ensure that the model is </a:t>
            </a:r>
            <a:r>
              <a:rPr lang="en-US" sz="2400" b="1">
                <a:solidFill>
                  <a:schemeClr val="dk2"/>
                </a:solidFill>
                <a:latin typeface="Lato"/>
                <a:ea typeface="Lato"/>
                <a:cs typeface="Lato"/>
                <a:sym typeface="Lato"/>
              </a:rPr>
              <a:t>performing better than a simple naive benchmark</a:t>
            </a:r>
            <a:endParaRPr sz="2400" b="1">
              <a:solidFill>
                <a:schemeClr val="dk2"/>
              </a:solidFill>
              <a:latin typeface="Lato"/>
              <a:ea typeface="Lato"/>
              <a:cs typeface="Lato"/>
              <a:sym typeface="Lato"/>
            </a:endParaRPr>
          </a:p>
        </p:txBody>
      </p:sp>
      <p:sp>
        <p:nvSpPr>
          <p:cNvPr id="285" name="Google Shape;285;p14"/>
          <p:cNvSpPr txBox="1"/>
          <p:nvPr/>
        </p:nvSpPr>
        <p:spPr>
          <a:xfrm>
            <a:off x="1520825" y="7386000"/>
            <a:ext cx="5789400" cy="1077300"/>
          </a:xfrm>
          <a:prstGeom prst="rect">
            <a:avLst/>
          </a:prstGeom>
          <a:noFill/>
          <a:ln>
            <a:noFill/>
          </a:ln>
        </p:spPr>
        <p:txBody>
          <a:bodyPr spcFirstLastPara="1" wrap="square" lIns="91425" tIns="45700" rIns="91425" bIns="45700" anchor="b" anchorCtr="0">
            <a:spAutoFit/>
          </a:bodyPr>
          <a:lstStyle/>
          <a:p>
            <a:pPr marL="0" marR="0" lvl="0" indent="0" algn="r" rtl="0">
              <a:spcBef>
                <a:spcPts val="0"/>
              </a:spcBef>
              <a:spcAft>
                <a:spcPts val="0"/>
              </a:spcAft>
              <a:buNone/>
            </a:pPr>
            <a:r>
              <a:rPr lang="en-US" sz="3200" b="1">
                <a:solidFill>
                  <a:schemeClr val="accent3"/>
                </a:solidFill>
                <a:latin typeface="Poppins"/>
                <a:ea typeface="Poppins"/>
                <a:cs typeface="Poppins"/>
                <a:sym typeface="Poppins"/>
              </a:rPr>
              <a:t>2. Mean Absolute Scaled Error (MASE)</a:t>
            </a:r>
            <a:endParaRPr/>
          </a:p>
        </p:txBody>
      </p:sp>
      <p:sp>
        <p:nvSpPr>
          <p:cNvPr id="286" name="Google Shape;286;p14"/>
          <p:cNvSpPr txBox="1"/>
          <p:nvPr/>
        </p:nvSpPr>
        <p:spPr>
          <a:xfrm>
            <a:off x="6417838" y="268547"/>
            <a:ext cx="11541900" cy="28629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Proposed Models</a:t>
            </a:r>
            <a:endParaRPr sz="6000" b="1">
              <a:solidFill>
                <a:schemeClr val="dk2"/>
              </a:solidFill>
              <a:latin typeface="Poppins"/>
              <a:ea typeface="Poppins"/>
              <a:cs typeface="Poppins"/>
              <a:sym typeface="Poppins"/>
            </a:endParaRPr>
          </a:p>
          <a:p>
            <a:pPr marL="0" marR="0" lvl="0" indent="0" algn="ctr" rtl="0">
              <a:spcBef>
                <a:spcPts val="0"/>
              </a:spcBef>
              <a:spcAft>
                <a:spcPts val="0"/>
              </a:spcAft>
              <a:buNone/>
            </a:pPr>
            <a:r>
              <a:rPr lang="en-US" sz="6000" b="1">
                <a:solidFill>
                  <a:schemeClr val="dk2"/>
                </a:solidFill>
                <a:latin typeface="Poppins"/>
                <a:ea typeface="Poppins"/>
                <a:cs typeface="Poppins"/>
                <a:sym typeface="Poppins"/>
              </a:rPr>
              <a:t> - Metrics Focused</a:t>
            </a:r>
            <a:endParaRPr sz="6000" b="1">
              <a:solidFill>
                <a:schemeClr val="dk2"/>
              </a:solidFill>
              <a:latin typeface="Poppins"/>
              <a:ea typeface="Poppins"/>
              <a:cs typeface="Poppins"/>
              <a:sym typeface="Poppins"/>
            </a:endParaRPr>
          </a:p>
          <a:p>
            <a:pPr marL="0" marR="0" lvl="0" indent="0" algn="ctr" rtl="0">
              <a:spcBef>
                <a:spcPts val="0"/>
              </a:spcBef>
              <a:spcAft>
                <a:spcPts val="0"/>
              </a:spcAft>
              <a:buNone/>
            </a:pPr>
            <a:endParaRPr sz="6000" b="1">
              <a:solidFill>
                <a:schemeClr val="dk2"/>
              </a:solidFill>
              <a:latin typeface="Poppins"/>
              <a:ea typeface="Poppins"/>
              <a:cs typeface="Poppins"/>
              <a:sym typeface="Poppi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15"/>
          <p:cNvPicPr preferRelativeResize="0"/>
          <p:nvPr/>
        </p:nvPicPr>
        <p:blipFill>
          <a:blip r:embed="rId3">
            <a:alphaModFix/>
          </a:blip>
          <a:stretch>
            <a:fillRect/>
          </a:stretch>
        </p:blipFill>
        <p:spPr>
          <a:xfrm>
            <a:off x="22234525" y="11572875"/>
            <a:ext cx="2143125" cy="2143125"/>
          </a:xfrm>
          <a:prstGeom prst="rect">
            <a:avLst/>
          </a:prstGeom>
          <a:noFill/>
          <a:ln>
            <a:noFill/>
          </a:ln>
        </p:spPr>
      </p:pic>
      <p:sp>
        <p:nvSpPr>
          <p:cNvPr id="293" name="Google Shape;293;p15"/>
          <p:cNvSpPr/>
          <p:nvPr/>
        </p:nvSpPr>
        <p:spPr>
          <a:xfrm>
            <a:off x="13436725" y="496500"/>
            <a:ext cx="10364700" cy="7695900"/>
          </a:xfrm>
          <a:prstGeom prst="leftArrow">
            <a:avLst>
              <a:gd name="adj1" fmla="val 50000"/>
              <a:gd name="adj2" fmla="val 50000"/>
            </a:avLst>
          </a:prstGeom>
          <a:solidFill>
            <a:srgbClr val="B6DEE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Light"/>
              <a:ea typeface="Lato Light"/>
              <a:cs typeface="Lato Light"/>
              <a:sym typeface="Lato Light"/>
            </a:endParaRPr>
          </a:p>
        </p:txBody>
      </p:sp>
      <p:sp>
        <p:nvSpPr>
          <p:cNvPr id="294" name="Google Shape;294;p15"/>
          <p:cNvSpPr txBox="1"/>
          <p:nvPr/>
        </p:nvSpPr>
        <p:spPr>
          <a:xfrm>
            <a:off x="14935125" y="2735625"/>
            <a:ext cx="9154500" cy="381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000" b="1">
                <a:solidFill>
                  <a:schemeClr val="dk2"/>
                </a:solidFill>
                <a:latin typeface="Lato"/>
                <a:ea typeface="Lato"/>
                <a:cs typeface="Lato"/>
                <a:sym typeface="Lato"/>
              </a:rPr>
              <a:t>Error Measures on Training Set:</a:t>
            </a: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RMSE (Root Mean Square Error): 1.588302</a:t>
            </a: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MAPE (Mean Absolute Percentage Error): 1.571954</a:t>
            </a: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MASE (Mean Absolute Scaled Error): 0.998898</a:t>
            </a: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p:txBody>
      </p:sp>
      <p:sp>
        <p:nvSpPr>
          <p:cNvPr id="295" name="Google Shape;295;p15"/>
          <p:cNvSpPr/>
          <p:nvPr/>
        </p:nvSpPr>
        <p:spPr>
          <a:xfrm>
            <a:off x="1021851" y="8192400"/>
            <a:ext cx="5215500" cy="5264400"/>
          </a:xfrm>
          <a:prstGeom prst="diamond">
            <a:avLst/>
          </a:prstGeom>
          <a:solidFill>
            <a:schemeClr val="accent1">
              <a:alpha val="8941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96" name="Google Shape;296;p15"/>
          <p:cNvSpPr/>
          <p:nvPr/>
        </p:nvSpPr>
        <p:spPr>
          <a:xfrm>
            <a:off x="5153450" y="8045100"/>
            <a:ext cx="5559000" cy="5559000"/>
          </a:xfrm>
          <a:prstGeom prst="diamond">
            <a:avLst/>
          </a:prstGeom>
          <a:solidFill>
            <a:schemeClr val="accent2">
              <a:alpha val="8980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97" name="Google Shape;297;p15"/>
          <p:cNvSpPr/>
          <p:nvPr/>
        </p:nvSpPr>
        <p:spPr>
          <a:xfrm>
            <a:off x="9664154" y="8045106"/>
            <a:ext cx="5559000" cy="5559000"/>
          </a:xfrm>
          <a:prstGeom prst="diamond">
            <a:avLst/>
          </a:prstGeom>
          <a:solidFill>
            <a:schemeClr val="accent3">
              <a:alpha val="8941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98" name="Google Shape;298;p15"/>
          <p:cNvSpPr/>
          <p:nvPr/>
        </p:nvSpPr>
        <p:spPr>
          <a:xfrm>
            <a:off x="14223604" y="8045106"/>
            <a:ext cx="5559000" cy="5559000"/>
          </a:xfrm>
          <a:prstGeom prst="diamond">
            <a:avLst/>
          </a:prstGeom>
          <a:solidFill>
            <a:schemeClr val="accent4">
              <a:alpha val="8941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99" name="Google Shape;299;p15"/>
          <p:cNvSpPr/>
          <p:nvPr/>
        </p:nvSpPr>
        <p:spPr>
          <a:xfrm>
            <a:off x="5339621" y="10557446"/>
            <a:ext cx="711600" cy="534300"/>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300" name="Google Shape;300;p15"/>
          <p:cNvSpPr/>
          <p:nvPr/>
        </p:nvSpPr>
        <p:spPr>
          <a:xfrm>
            <a:off x="9874671" y="10557446"/>
            <a:ext cx="711600" cy="534300"/>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301" name="Google Shape;301;p15"/>
          <p:cNvSpPr/>
          <p:nvPr/>
        </p:nvSpPr>
        <p:spPr>
          <a:xfrm>
            <a:off x="14409721" y="10557446"/>
            <a:ext cx="711600" cy="534300"/>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302" name="Google Shape;302;p15"/>
          <p:cNvSpPr txBox="1"/>
          <p:nvPr/>
        </p:nvSpPr>
        <p:spPr>
          <a:xfrm>
            <a:off x="2141150" y="9169350"/>
            <a:ext cx="3477600" cy="331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800" b="1">
              <a:solidFill>
                <a:schemeClr val="lt1"/>
              </a:solidFill>
              <a:latin typeface="Lato"/>
              <a:ea typeface="Lato"/>
              <a:cs typeface="Lato"/>
              <a:sym typeface="Lato"/>
            </a:endParaRPr>
          </a:p>
          <a:p>
            <a:pPr marL="0" lvl="0" indent="0" algn="l" rtl="0">
              <a:spcBef>
                <a:spcPts val="0"/>
              </a:spcBef>
              <a:spcAft>
                <a:spcPts val="0"/>
              </a:spcAft>
              <a:buNone/>
            </a:pPr>
            <a:r>
              <a:rPr lang="en-US" sz="2800" b="1">
                <a:solidFill>
                  <a:schemeClr val="lt1"/>
                </a:solidFill>
                <a:latin typeface="Lato"/>
                <a:ea typeface="Lato"/>
                <a:cs typeface="Lato"/>
                <a:sym typeface="Lato"/>
              </a:rPr>
              <a:t>Noticeable trends include steady growth, sharp increases, and periods of volatility</a:t>
            </a:r>
            <a:endParaRPr sz="2800" b="1">
              <a:solidFill>
                <a:schemeClr val="lt1"/>
              </a:solidFill>
              <a:latin typeface="Lato"/>
              <a:ea typeface="Lato"/>
              <a:cs typeface="Lato"/>
              <a:sym typeface="Lato"/>
            </a:endParaRPr>
          </a:p>
          <a:p>
            <a:pPr marL="0" lvl="0" indent="0" algn="l" rtl="0">
              <a:spcBef>
                <a:spcPts val="0"/>
              </a:spcBef>
              <a:spcAft>
                <a:spcPts val="0"/>
              </a:spcAft>
              <a:buNone/>
            </a:pPr>
            <a:endParaRPr sz="2800" b="1">
              <a:solidFill>
                <a:schemeClr val="lt1"/>
              </a:solidFill>
              <a:latin typeface="Lato"/>
              <a:ea typeface="Lato"/>
              <a:cs typeface="Lato"/>
              <a:sym typeface="Lato"/>
            </a:endParaRPr>
          </a:p>
        </p:txBody>
      </p:sp>
      <p:sp>
        <p:nvSpPr>
          <p:cNvPr id="303" name="Google Shape;303;p15"/>
          <p:cNvSpPr txBox="1"/>
          <p:nvPr/>
        </p:nvSpPr>
        <p:spPr>
          <a:xfrm>
            <a:off x="6613050" y="9206525"/>
            <a:ext cx="2675400" cy="291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lt1"/>
                </a:solidFill>
                <a:latin typeface="Lato"/>
                <a:ea typeface="Lato"/>
                <a:cs typeface="Lato"/>
                <a:sym typeface="Lato"/>
              </a:rPr>
              <a:t>Early 2000s: Significant spike (dot-com bubble).</a:t>
            </a:r>
            <a:endParaRPr sz="2800" b="1">
              <a:solidFill>
                <a:schemeClr val="lt1"/>
              </a:solidFill>
              <a:latin typeface="Lato"/>
              <a:ea typeface="Lato"/>
              <a:cs typeface="Lato"/>
              <a:sym typeface="Lato"/>
            </a:endParaRPr>
          </a:p>
          <a:p>
            <a:pPr marL="0" lvl="0" indent="0" algn="l" rtl="0">
              <a:spcBef>
                <a:spcPts val="0"/>
              </a:spcBef>
              <a:spcAft>
                <a:spcPts val="0"/>
              </a:spcAft>
              <a:buNone/>
            </a:pPr>
            <a:r>
              <a:rPr lang="en-US" sz="2800" b="1">
                <a:solidFill>
                  <a:schemeClr val="lt1"/>
                </a:solidFill>
                <a:latin typeface="Lato"/>
                <a:ea typeface="Lato"/>
                <a:cs typeface="Lato"/>
                <a:sym typeface="Lato"/>
              </a:rPr>
              <a:t>Late 2010s: Sharp increase in stock price.</a:t>
            </a:r>
            <a:endParaRPr sz="2800" b="1">
              <a:solidFill>
                <a:schemeClr val="lt1"/>
              </a:solidFill>
              <a:latin typeface="Lato"/>
              <a:ea typeface="Lato"/>
              <a:cs typeface="Lato"/>
              <a:sym typeface="Lato"/>
            </a:endParaRPr>
          </a:p>
          <a:p>
            <a:pPr marL="0" lvl="0" indent="0" algn="l" rtl="0">
              <a:spcBef>
                <a:spcPts val="0"/>
              </a:spcBef>
              <a:spcAft>
                <a:spcPts val="0"/>
              </a:spcAft>
              <a:buNone/>
            </a:pPr>
            <a:endParaRPr sz="2800" b="1">
              <a:solidFill>
                <a:schemeClr val="lt1"/>
              </a:solidFill>
              <a:latin typeface="Lato"/>
              <a:ea typeface="Lato"/>
              <a:cs typeface="Lato"/>
              <a:sym typeface="Lato"/>
            </a:endParaRPr>
          </a:p>
          <a:p>
            <a:pPr marL="0" lvl="0" indent="0" algn="l" rtl="0">
              <a:spcBef>
                <a:spcPts val="0"/>
              </a:spcBef>
              <a:spcAft>
                <a:spcPts val="0"/>
              </a:spcAft>
              <a:buNone/>
            </a:pPr>
            <a:endParaRPr sz="5599">
              <a:solidFill>
                <a:schemeClr val="dk1"/>
              </a:solidFill>
              <a:latin typeface="Lato Light"/>
              <a:ea typeface="Lato Light"/>
              <a:cs typeface="Lato Light"/>
              <a:sym typeface="Lato Light"/>
            </a:endParaRPr>
          </a:p>
        </p:txBody>
      </p:sp>
      <p:sp>
        <p:nvSpPr>
          <p:cNvPr id="304" name="Google Shape;304;p15"/>
          <p:cNvSpPr txBox="1"/>
          <p:nvPr/>
        </p:nvSpPr>
        <p:spPr>
          <a:xfrm>
            <a:off x="11039788" y="9805500"/>
            <a:ext cx="3042600" cy="253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400" b="1">
                <a:solidFill>
                  <a:schemeClr val="lt1"/>
                </a:solidFill>
                <a:latin typeface="Lato"/>
                <a:ea typeface="Lato"/>
                <a:cs typeface="Lato"/>
                <a:sym typeface="Lato"/>
              </a:rPr>
              <a:t>Steep rise in stock prices in recent years</a:t>
            </a:r>
            <a:endParaRPr sz="3400" b="1">
              <a:solidFill>
                <a:schemeClr val="lt1"/>
              </a:solidFill>
              <a:latin typeface="Lato"/>
              <a:ea typeface="Lato"/>
              <a:cs typeface="Lato"/>
              <a:sym typeface="Lato"/>
            </a:endParaRPr>
          </a:p>
        </p:txBody>
      </p:sp>
      <p:sp>
        <p:nvSpPr>
          <p:cNvPr id="305" name="Google Shape;305;p15"/>
          <p:cNvSpPr txBox="1"/>
          <p:nvPr/>
        </p:nvSpPr>
        <p:spPr>
          <a:xfrm>
            <a:off x="15833750" y="9206525"/>
            <a:ext cx="2909400" cy="331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lt1"/>
                </a:solidFill>
                <a:latin typeface="Lato"/>
                <a:ea typeface="Lato"/>
                <a:cs typeface="Lato"/>
                <a:sym typeface="Lato"/>
              </a:rPr>
              <a:t>The ARIMA model used for forecasting captures the general trend and seasonal patterns </a:t>
            </a:r>
            <a:endParaRPr sz="2800" b="1">
              <a:solidFill>
                <a:schemeClr val="lt1"/>
              </a:solidFill>
              <a:latin typeface="Lato"/>
              <a:ea typeface="Lato"/>
              <a:cs typeface="Lato"/>
              <a:sym typeface="Lato"/>
            </a:endParaRPr>
          </a:p>
        </p:txBody>
      </p:sp>
      <p:pic>
        <p:nvPicPr>
          <p:cNvPr id="306" name="Google Shape;306;p15"/>
          <p:cNvPicPr preferRelativeResize="0"/>
          <p:nvPr/>
        </p:nvPicPr>
        <p:blipFill>
          <a:blip r:embed="rId4">
            <a:alphaModFix/>
          </a:blip>
          <a:stretch>
            <a:fillRect/>
          </a:stretch>
        </p:blipFill>
        <p:spPr>
          <a:xfrm>
            <a:off x="0" y="152400"/>
            <a:ext cx="12452760" cy="7695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2" name="Google Shape;312;p16"/>
          <p:cNvPicPr preferRelativeResize="0"/>
          <p:nvPr/>
        </p:nvPicPr>
        <p:blipFill>
          <a:blip r:embed="rId3">
            <a:alphaModFix/>
          </a:blip>
          <a:stretch>
            <a:fillRect/>
          </a:stretch>
        </p:blipFill>
        <p:spPr>
          <a:xfrm>
            <a:off x="22234525" y="11572875"/>
            <a:ext cx="2143125" cy="2143125"/>
          </a:xfrm>
          <a:prstGeom prst="rect">
            <a:avLst/>
          </a:prstGeom>
          <a:noFill/>
          <a:ln>
            <a:noFill/>
          </a:ln>
        </p:spPr>
      </p:pic>
      <p:sp>
        <p:nvSpPr>
          <p:cNvPr id="313" name="Google Shape;313;p16"/>
          <p:cNvSpPr/>
          <p:nvPr/>
        </p:nvSpPr>
        <p:spPr>
          <a:xfrm>
            <a:off x="13436725" y="496500"/>
            <a:ext cx="10364700" cy="7695900"/>
          </a:xfrm>
          <a:prstGeom prst="leftArrow">
            <a:avLst>
              <a:gd name="adj1" fmla="val 50000"/>
              <a:gd name="adj2" fmla="val 50000"/>
            </a:avLst>
          </a:prstGeom>
          <a:solidFill>
            <a:srgbClr val="B6DEE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Light"/>
              <a:ea typeface="Lato Light"/>
              <a:cs typeface="Lato Light"/>
              <a:sym typeface="Lato Light"/>
            </a:endParaRPr>
          </a:p>
        </p:txBody>
      </p:sp>
      <p:sp>
        <p:nvSpPr>
          <p:cNvPr id="314" name="Google Shape;314;p16"/>
          <p:cNvSpPr txBox="1"/>
          <p:nvPr/>
        </p:nvSpPr>
        <p:spPr>
          <a:xfrm>
            <a:off x="14935125" y="2746300"/>
            <a:ext cx="9154500" cy="381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000" b="1">
                <a:solidFill>
                  <a:schemeClr val="dk2"/>
                </a:solidFill>
                <a:latin typeface="Lato"/>
                <a:ea typeface="Lato"/>
                <a:cs typeface="Lato"/>
                <a:sym typeface="Lato"/>
              </a:rPr>
              <a:t>Error Measures on Training Set:</a:t>
            </a: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RMSE (Root Mean Square Error): 0.5717961</a:t>
            </a: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MAPE (Mean Absolute Percentage Error): 1.533816</a:t>
            </a: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MASE (Mean Absolute Scaled Error): 0.06115833</a:t>
            </a: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p:txBody>
      </p:sp>
      <p:sp>
        <p:nvSpPr>
          <p:cNvPr id="315" name="Google Shape;315;p16"/>
          <p:cNvSpPr/>
          <p:nvPr/>
        </p:nvSpPr>
        <p:spPr>
          <a:xfrm>
            <a:off x="678350" y="8192400"/>
            <a:ext cx="5559000" cy="5411700"/>
          </a:xfrm>
          <a:prstGeom prst="diamond">
            <a:avLst/>
          </a:prstGeom>
          <a:solidFill>
            <a:schemeClr val="accent1">
              <a:alpha val="8941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16" name="Google Shape;316;p16"/>
          <p:cNvSpPr/>
          <p:nvPr/>
        </p:nvSpPr>
        <p:spPr>
          <a:xfrm>
            <a:off x="5153450" y="8045100"/>
            <a:ext cx="5559000" cy="5559000"/>
          </a:xfrm>
          <a:prstGeom prst="diamond">
            <a:avLst/>
          </a:prstGeom>
          <a:solidFill>
            <a:schemeClr val="accent2">
              <a:alpha val="8980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17" name="Google Shape;317;p16"/>
          <p:cNvSpPr/>
          <p:nvPr/>
        </p:nvSpPr>
        <p:spPr>
          <a:xfrm>
            <a:off x="9664154" y="8045106"/>
            <a:ext cx="5559000" cy="5559000"/>
          </a:xfrm>
          <a:prstGeom prst="diamond">
            <a:avLst/>
          </a:prstGeom>
          <a:solidFill>
            <a:schemeClr val="accent3">
              <a:alpha val="8941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18" name="Google Shape;318;p16"/>
          <p:cNvSpPr/>
          <p:nvPr/>
        </p:nvSpPr>
        <p:spPr>
          <a:xfrm>
            <a:off x="14223604" y="8045106"/>
            <a:ext cx="5559000" cy="5559000"/>
          </a:xfrm>
          <a:prstGeom prst="diamond">
            <a:avLst/>
          </a:prstGeom>
          <a:solidFill>
            <a:schemeClr val="accent4">
              <a:alpha val="8941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19" name="Google Shape;319;p16"/>
          <p:cNvSpPr/>
          <p:nvPr/>
        </p:nvSpPr>
        <p:spPr>
          <a:xfrm>
            <a:off x="5339621" y="10557446"/>
            <a:ext cx="711600" cy="534300"/>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320" name="Google Shape;320;p16"/>
          <p:cNvSpPr/>
          <p:nvPr/>
        </p:nvSpPr>
        <p:spPr>
          <a:xfrm>
            <a:off x="9874671" y="10557446"/>
            <a:ext cx="711600" cy="534300"/>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321" name="Google Shape;321;p16"/>
          <p:cNvSpPr/>
          <p:nvPr/>
        </p:nvSpPr>
        <p:spPr>
          <a:xfrm>
            <a:off x="14409721" y="10557446"/>
            <a:ext cx="711600" cy="534300"/>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322" name="Google Shape;322;p16"/>
          <p:cNvSpPr txBox="1"/>
          <p:nvPr/>
        </p:nvSpPr>
        <p:spPr>
          <a:xfrm>
            <a:off x="2029675" y="9366150"/>
            <a:ext cx="3196200" cy="291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50" b="1">
                <a:solidFill>
                  <a:schemeClr val="lt1"/>
                </a:solidFill>
                <a:latin typeface="Lato"/>
                <a:ea typeface="Lato"/>
                <a:cs typeface="Lato"/>
                <a:sym typeface="Lato"/>
              </a:rPr>
              <a:t>Stabilization Phases: The periods following major market corrections (post-2002 and post-2008) show more stable growth, indicating recovery and investor confidence.</a:t>
            </a:r>
            <a:endParaRPr sz="2250" b="1">
              <a:solidFill>
                <a:schemeClr val="lt1"/>
              </a:solidFill>
              <a:latin typeface="Lato"/>
              <a:ea typeface="Lato"/>
              <a:cs typeface="Lato"/>
              <a:sym typeface="Lato"/>
            </a:endParaRPr>
          </a:p>
        </p:txBody>
      </p:sp>
      <p:sp>
        <p:nvSpPr>
          <p:cNvPr id="323" name="Google Shape;323;p16"/>
          <p:cNvSpPr txBox="1"/>
          <p:nvPr/>
        </p:nvSpPr>
        <p:spPr>
          <a:xfrm>
            <a:off x="6457913" y="9366150"/>
            <a:ext cx="3196200" cy="291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lt1"/>
                </a:solidFill>
                <a:latin typeface="Lato"/>
                <a:ea typeface="Lato"/>
                <a:cs typeface="Lato"/>
                <a:sym typeface="Lato"/>
              </a:rPr>
              <a:t>Significant growth observed in stock prices, especially post-2010.</a:t>
            </a:r>
            <a:endParaRPr sz="2800" b="1">
              <a:solidFill>
                <a:schemeClr val="lt1"/>
              </a:solidFill>
              <a:latin typeface="Lato"/>
              <a:ea typeface="Lato"/>
              <a:cs typeface="Lato"/>
              <a:sym typeface="Lato"/>
            </a:endParaRPr>
          </a:p>
          <a:p>
            <a:pPr marL="0" lvl="0" indent="0" algn="l" rtl="0">
              <a:spcBef>
                <a:spcPts val="0"/>
              </a:spcBef>
              <a:spcAft>
                <a:spcPts val="0"/>
              </a:spcAft>
              <a:buNone/>
            </a:pPr>
            <a:r>
              <a:rPr lang="en-US" sz="2800" b="1">
                <a:solidFill>
                  <a:schemeClr val="lt1"/>
                </a:solidFill>
                <a:latin typeface="Lato"/>
                <a:ea typeface="Lato"/>
                <a:cs typeface="Lato"/>
                <a:sym typeface="Lato"/>
              </a:rPr>
              <a:t>High fluctuations in recent years</a:t>
            </a:r>
            <a:endParaRPr sz="2800" b="1">
              <a:solidFill>
                <a:schemeClr val="lt1"/>
              </a:solidFill>
              <a:latin typeface="Lato"/>
              <a:ea typeface="Lato"/>
              <a:cs typeface="Lato"/>
              <a:sym typeface="Lato"/>
            </a:endParaRPr>
          </a:p>
        </p:txBody>
      </p:sp>
      <p:sp>
        <p:nvSpPr>
          <p:cNvPr id="324" name="Google Shape;324;p16"/>
          <p:cNvSpPr txBox="1"/>
          <p:nvPr/>
        </p:nvSpPr>
        <p:spPr>
          <a:xfrm>
            <a:off x="10886175" y="9557250"/>
            <a:ext cx="3196200" cy="253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b="1">
                <a:solidFill>
                  <a:schemeClr val="lt1"/>
                </a:solidFill>
                <a:latin typeface="Lato"/>
                <a:ea typeface="Lato"/>
                <a:cs typeface="Lato"/>
                <a:sym typeface="Lato"/>
              </a:rPr>
              <a:t>model forecasts continued growth with seasonal fluctuations.</a:t>
            </a:r>
            <a:endParaRPr sz="3200" b="1">
              <a:solidFill>
                <a:schemeClr val="lt1"/>
              </a:solidFill>
              <a:latin typeface="Lato"/>
              <a:ea typeface="Lato"/>
              <a:cs typeface="Lato"/>
              <a:sym typeface="Lato"/>
            </a:endParaRPr>
          </a:p>
          <a:p>
            <a:pPr marL="0" lvl="0" indent="0" algn="l" rtl="0">
              <a:spcBef>
                <a:spcPts val="0"/>
              </a:spcBef>
              <a:spcAft>
                <a:spcPts val="0"/>
              </a:spcAft>
              <a:buNone/>
            </a:pPr>
            <a:endParaRPr sz="3200" b="1">
              <a:solidFill>
                <a:schemeClr val="lt1"/>
              </a:solidFill>
              <a:latin typeface="Lato"/>
              <a:ea typeface="Lato"/>
              <a:cs typeface="Lato"/>
              <a:sym typeface="Lato"/>
            </a:endParaRPr>
          </a:p>
          <a:p>
            <a:pPr marL="0" lvl="0" indent="0" algn="l" rtl="0">
              <a:spcBef>
                <a:spcPts val="0"/>
              </a:spcBef>
              <a:spcAft>
                <a:spcPts val="0"/>
              </a:spcAft>
              <a:buNone/>
            </a:pPr>
            <a:endParaRPr sz="3200" b="1">
              <a:solidFill>
                <a:schemeClr val="lt1"/>
              </a:solidFill>
              <a:latin typeface="Lato"/>
              <a:ea typeface="Lato"/>
              <a:cs typeface="Lato"/>
              <a:sym typeface="Lato"/>
            </a:endParaRPr>
          </a:p>
        </p:txBody>
      </p:sp>
      <p:sp>
        <p:nvSpPr>
          <p:cNvPr id="325" name="Google Shape;325;p16"/>
          <p:cNvSpPr txBox="1"/>
          <p:nvPr/>
        </p:nvSpPr>
        <p:spPr>
          <a:xfrm>
            <a:off x="15833750" y="9206525"/>
            <a:ext cx="2909400" cy="291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000" b="1">
                <a:solidFill>
                  <a:schemeClr val="lt1"/>
                </a:solidFill>
                <a:latin typeface="Lato"/>
                <a:ea typeface="Lato"/>
                <a:cs typeface="Lato"/>
                <a:sym typeface="Lato"/>
              </a:rPr>
              <a:t>Holt-Winter  model : Exponential smoothing with trend and seasonality.</a:t>
            </a:r>
            <a:endParaRPr sz="3000" b="1">
              <a:solidFill>
                <a:schemeClr val="lt1"/>
              </a:solidFill>
              <a:latin typeface="Lato"/>
              <a:ea typeface="Lato"/>
              <a:cs typeface="Lato"/>
              <a:sym typeface="Lato"/>
            </a:endParaRPr>
          </a:p>
        </p:txBody>
      </p:sp>
      <p:pic>
        <p:nvPicPr>
          <p:cNvPr id="326" name="Google Shape;326;p16"/>
          <p:cNvPicPr preferRelativeResize="0"/>
          <p:nvPr/>
        </p:nvPicPr>
        <p:blipFill>
          <a:blip r:embed="rId4">
            <a:alphaModFix/>
          </a:blip>
          <a:stretch>
            <a:fillRect/>
          </a:stretch>
        </p:blipFill>
        <p:spPr>
          <a:xfrm>
            <a:off x="551900" y="285550"/>
            <a:ext cx="12035475" cy="74380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pic>
        <p:nvPicPr>
          <p:cNvPr id="332" name="Google Shape;332;p17"/>
          <p:cNvPicPr preferRelativeResize="0"/>
          <p:nvPr/>
        </p:nvPicPr>
        <p:blipFill>
          <a:blip r:embed="rId3">
            <a:alphaModFix/>
          </a:blip>
          <a:stretch>
            <a:fillRect/>
          </a:stretch>
        </p:blipFill>
        <p:spPr>
          <a:xfrm>
            <a:off x="22234525" y="11572875"/>
            <a:ext cx="2143125" cy="2143125"/>
          </a:xfrm>
          <a:prstGeom prst="rect">
            <a:avLst/>
          </a:prstGeom>
          <a:noFill/>
          <a:ln>
            <a:noFill/>
          </a:ln>
        </p:spPr>
      </p:pic>
      <p:sp>
        <p:nvSpPr>
          <p:cNvPr id="333" name="Google Shape;333;p17"/>
          <p:cNvSpPr/>
          <p:nvPr/>
        </p:nvSpPr>
        <p:spPr>
          <a:xfrm>
            <a:off x="13436725" y="496500"/>
            <a:ext cx="10364700" cy="7695900"/>
          </a:xfrm>
          <a:prstGeom prst="leftArrow">
            <a:avLst>
              <a:gd name="adj1" fmla="val 50000"/>
              <a:gd name="adj2" fmla="val 50000"/>
            </a:avLst>
          </a:prstGeom>
          <a:solidFill>
            <a:srgbClr val="B6DEE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Light"/>
              <a:ea typeface="Lato Light"/>
              <a:cs typeface="Lato Light"/>
              <a:sym typeface="Lato Light"/>
            </a:endParaRPr>
          </a:p>
        </p:txBody>
      </p:sp>
      <p:sp>
        <p:nvSpPr>
          <p:cNvPr id="334" name="Google Shape;334;p17"/>
          <p:cNvSpPr txBox="1"/>
          <p:nvPr/>
        </p:nvSpPr>
        <p:spPr>
          <a:xfrm>
            <a:off x="14974875" y="2808400"/>
            <a:ext cx="9154500" cy="381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000" b="1">
                <a:solidFill>
                  <a:schemeClr val="dk2"/>
                </a:solidFill>
                <a:latin typeface="Lato"/>
                <a:ea typeface="Lato"/>
                <a:cs typeface="Lato"/>
                <a:sym typeface="Lato"/>
              </a:rPr>
              <a:t>Error Measures on Training Set:</a:t>
            </a: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RMSE (Rox aot Mean Square Error): 2.93</a:t>
            </a: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MAPE (Mean Absolute Percentage Error): 12.57% </a:t>
            </a: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MASE (Mean Absolute Scaled Error): 0.81</a:t>
            </a: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p:txBody>
      </p:sp>
      <p:sp>
        <p:nvSpPr>
          <p:cNvPr id="335" name="Google Shape;335;p17"/>
          <p:cNvSpPr/>
          <p:nvPr/>
        </p:nvSpPr>
        <p:spPr>
          <a:xfrm>
            <a:off x="1021851" y="8192400"/>
            <a:ext cx="5215500" cy="5264400"/>
          </a:xfrm>
          <a:prstGeom prst="diamond">
            <a:avLst/>
          </a:prstGeom>
          <a:solidFill>
            <a:schemeClr val="accent1">
              <a:alpha val="8941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36" name="Google Shape;336;p17"/>
          <p:cNvSpPr/>
          <p:nvPr/>
        </p:nvSpPr>
        <p:spPr>
          <a:xfrm>
            <a:off x="5153450" y="8045100"/>
            <a:ext cx="5559000" cy="5559000"/>
          </a:xfrm>
          <a:prstGeom prst="diamond">
            <a:avLst/>
          </a:prstGeom>
          <a:solidFill>
            <a:schemeClr val="accent2">
              <a:alpha val="8980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37" name="Google Shape;337;p17"/>
          <p:cNvSpPr/>
          <p:nvPr/>
        </p:nvSpPr>
        <p:spPr>
          <a:xfrm>
            <a:off x="9664154" y="8045106"/>
            <a:ext cx="5559000" cy="5559000"/>
          </a:xfrm>
          <a:prstGeom prst="diamond">
            <a:avLst/>
          </a:prstGeom>
          <a:solidFill>
            <a:schemeClr val="accent3">
              <a:alpha val="8941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38" name="Google Shape;338;p17"/>
          <p:cNvSpPr/>
          <p:nvPr/>
        </p:nvSpPr>
        <p:spPr>
          <a:xfrm>
            <a:off x="14223604" y="8045106"/>
            <a:ext cx="5559000" cy="5559000"/>
          </a:xfrm>
          <a:prstGeom prst="diamond">
            <a:avLst/>
          </a:prstGeom>
          <a:solidFill>
            <a:schemeClr val="accent4">
              <a:alpha val="89410"/>
            </a:schemeClr>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39" name="Google Shape;339;p17"/>
          <p:cNvSpPr/>
          <p:nvPr/>
        </p:nvSpPr>
        <p:spPr>
          <a:xfrm>
            <a:off x="5339621" y="10557446"/>
            <a:ext cx="711600" cy="534300"/>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340" name="Google Shape;340;p17"/>
          <p:cNvSpPr/>
          <p:nvPr/>
        </p:nvSpPr>
        <p:spPr>
          <a:xfrm>
            <a:off x="9874671" y="10557446"/>
            <a:ext cx="711600" cy="534300"/>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341" name="Google Shape;341;p17"/>
          <p:cNvSpPr/>
          <p:nvPr/>
        </p:nvSpPr>
        <p:spPr>
          <a:xfrm>
            <a:off x="14409721" y="10557446"/>
            <a:ext cx="711600" cy="534300"/>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sp>
        <p:nvSpPr>
          <p:cNvPr id="342" name="Google Shape;342;p17"/>
          <p:cNvSpPr txBox="1"/>
          <p:nvPr/>
        </p:nvSpPr>
        <p:spPr>
          <a:xfrm>
            <a:off x="2172225" y="9643500"/>
            <a:ext cx="3196200" cy="331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lt1"/>
                </a:solidFill>
                <a:latin typeface="Lato"/>
                <a:ea typeface="Lato"/>
                <a:cs typeface="Lato"/>
                <a:sym typeface="Lato"/>
              </a:rPr>
              <a:t>Early 2000s: Significant fluctuations due to the dot-com bubble.</a:t>
            </a:r>
            <a:endParaRPr sz="2800" b="1">
              <a:solidFill>
                <a:schemeClr val="lt1"/>
              </a:solidFill>
              <a:latin typeface="Lato"/>
              <a:ea typeface="Lato"/>
              <a:cs typeface="Lato"/>
              <a:sym typeface="Lato"/>
            </a:endParaRPr>
          </a:p>
          <a:p>
            <a:pPr marL="0" lvl="0" indent="0" algn="l" rtl="0">
              <a:spcBef>
                <a:spcPts val="0"/>
              </a:spcBef>
              <a:spcAft>
                <a:spcPts val="0"/>
              </a:spcAft>
              <a:buNone/>
            </a:pPr>
            <a:endParaRPr sz="2800" b="1">
              <a:solidFill>
                <a:schemeClr val="lt1"/>
              </a:solidFill>
              <a:latin typeface="Lato"/>
              <a:ea typeface="Lato"/>
              <a:cs typeface="Lato"/>
              <a:sym typeface="Lato"/>
            </a:endParaRPr>
          </a:p>
          <a:p>
            <a:pPr marL="0" lvl="0" indent="0" algn="l" rtl="0">
              <a:spcBef>
                <a:spcPts val="0"/>
              </a:spcBef>
              <a:spcAft>
                <a:spcPts val="0"/>
              </a:spcAft>
              <a:buNone/>
            </a:pPr>
            <a:endParaRPr sz="2800" b="1">
              <a:solidFill>
                <a:schemeClr val="lt1"/>
              </a:solidFill>
              <a:latin typeface="Lato"/>
              <a:ea typeface="Lato"/>
              <a:cs typeface="Lato"/>
              <a:sym typeface="Lato"/>
            </a:endParaRPr>
          </a:p>
        </p:txBody>
      </p:sp>
      <p:sp>
        <p:nvSpPr>
          <p:cNvPr id="343" name="Google Shape;343;p17"/>
          <p:cNvSpPr txBox="1"/>
          <p:nvPr/>
        </p:nvSpPr>
        <p:spPr>
          <a:xfrm>
            <a:off x="6457913" y="9366150"/>
            <a:ext cx="3196200" cy="291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lt1"/>
                </a:solidFill>
                <a:latin typeface="Lato"/>
                <a:ea typeface="Lato"/>
                <a:cs typeface="Lato"/>
                <a:sym typeface="Lato"/>
              </a:rPr>
              <a:t>Late 2010s: Sharp rise in stock prices, reflecting Microsoft's growth in the tech industry.</a:t>
            </a:r>
            <a:endParaRPr sz="2800" b="1">
              <a:solidFill>
                <a:schemeClr val="lt1"/>
              </a:solidFill>
              <a:latin typeface="Lato"/>
              <a:ea typeface="Lato"/>
              <a:cs typeface="Lato"/>
              <a:sym typeface="Lato"/>
            </a:endParaRPr>
          </a:p>
        </p:txBody>
      </p:sp>
      <p:sp>
        <p:nvSpPr>
          <p:cNvPr id="344" name="Google Shape;344;p17"/>
          <p:cNvSpPr txBox="1"/>
          <p:nvPr/>
        </p:nvSpPr>
        <p:spPr>
          <a:xfrm>
            <a:off x="10886175" y="9557250"/>
            <a:ext cx="3196200" cy="253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b="1">
                <a:solidFill>
                  <a:schemeClr val="lt1"/>
                </a:solidFill>
                <a:latin typeface="Lato"/>
                <a:ea typeface="Lato"/>
                <a:cs typeface="Lato"/>
                <a:sym typeface="Lato"/>
              </a:rPr>
              <a:t>The model predicts a continued upward trend in stock prices.</a:t>
            </a:r>
            <a:endParaRPr sz="3200" b="1">
              <a:solidFill>
                <a:schemeClr val="lt1"/>
              </a:solidFill>
              <a:latin typeface="Lato"/>
              <a:ea typeface="Lato"/>
              <a:cs typeface="Lato"/>
              <a:sym typeface="Lato"/>
            </a:endParaRPr>
          </a:p>
          <a:p>
            <a:pPr marL="0" lvl="0" indent="0" algn="l" rtl="0">
              <a:spcBef>
                <a:spcPts val="0"/>
              </a:spcBef>
              <a:spcAft>
                <a:spcPts val="0"/>
              </a:spcAft>
              <a:buNone/>
            </a:pPr>
            <a:endParaRPr sz="3200" b="1">
              <a:solidFill>
                <a:schemeClr val="lt1"/>
              </a:solidFill>
              <a:latin typeface="Lato"/>
              <a:ea typeface="Lato"/>
              <a:cs typeface="Lato"/>
              <a:sym typeface="Lato"/>
            </a:endParaRPr>
          </a:p>
          <a:p>
            <a:pPr marL="0" lvl="0" indent="0" algn="l" rtl="0">
              <a:spcBef>
                <a:spcPts val="0"/>
              </a:spcBef>
              <a:spcAft>
                <a:spcPts val="0"/>
              </a:spcAft>
              <a:buNone/>
            </a:pPr>
            <a:endParaRPr sz="3200" b="1">
              <a:solidFill>
                <a:schemeClr val="lt1"/>
              </a:solidFill>
              <a:latin typeface="Lato"/>
              <a:ea typeface="Lato"/>
              <a:cs typeface="Lato"/>
              <a:sym typeface="Lato"/>
            </a:endParaRPr>
          </a:p>
        </p:txBody>
      </p:sp>
      <p:sp>
        <p:nvSpPr>
          <p:cNvPr id="345" name="Google Shape;345;p17"/>
          <p:cNvSpPr txBox="1"/>
          <p:nvPr/>
        </p:nvSpPr>
        <p:spPr>
          <a:xfrm>
            <a:off x="15521700" y="9366150"/>
            <a:ext cx="2962800" cy="331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lt1"/>
                </a:solidFill>
                <a:latin typeface="Lato"/>
                <a:ea typeface="Lato"/>
                <a:cs typeface="Lato"/>
                <a:sym typeface="Lato"/>
              </a:rPr>
              <a:t>SARIMA model effectively captures historical trends and provides a robust forecast for future values.</a:t>
            </a:r>
            <a:endParaRPr sz="2800" b="1">
              <a:solidFill>
                <a:schemeClr val="lt1"/>
              </a:solidFill>
              <a:latin typeface="Lato"/>
              <a:ea typeface="Lato"/>
              <a:cs typeface="Lato"/>
              <a:sym typeface="Lato"/>
            </a:endParaRPr>
          </a:p>
        </p:txBody>
      </p:sp>
      <p:pic>
        <p:nvPicPr>
          <p:cNvPr id="346" name="Google Shape;346;p17"/>
          <p:cNvPicPr preferRelativeResize="0"/>
          <p:nvPr/>
        </p:nvPicPr>
        <p:blipFill>
          <a:blip r:embed="rId4">
            <a:alphaModFix/>
          </a:blip>
          <a:stretch>
            <a:fillRect/>
          </a:stretch>
        </p:blipFill>
        <p:spPr>
          <a:xfrm>
            <a:off x="884825" y="496500"/>
            <a:ext cx="10896600" cy="6734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pic>
        <p:nvPicPr>
          <p:cNvPr id="352" name="Google Shape;352;p18"/>
          <p:cNvPicPr preferRelativeResize="0"/>
          <p:nvPr/>
        </p:nvPicPr>
        <p:blipFill>
          <a:blip r:embed="rId3">
            <a:alphaModFix/>
          </a:blip>
          <a:stretch>
            <a:fillRect/>
          </a:stretch>
        </p:blipFill>
        <p:spPr>
          <a:xfrm>
            <a:off x="22234525" y="11572875"/>
            <a:ext cx="2143125" cy="2143125"/>
          </a:xfrm>
          <a:prstGeom prst="rect">
            <a:avLst/>
          </a:prstGeom>
          <a:noFill/>
          <a:ln>
            <a:noFill/>
          </a:ln>
        </p:spPr>
      </p:pic>
      <p:sp>
        <p:nvSpPr>
          <p:cNvPr id="353" name="Google Shape;353;p18"/>
          <p:cNvSpPr/>
          <p:nvPr/>
        </p:nvSpPr>
        <p:spPr>
          <a:xfrm>
            <a:off x="13436725" y="496500"/>
            <a:ext cx="10364700" cy="7695900"/>
          </a:xfrm>
          <a:prstGeom prst="leftArrow">
            <a:avLst>
              <a:gd name="adj1" fmla="val 50000"/>
              <a:gd name="adj2" fmla="val 50000"/>
            </a:avLst>
          </a:prstGeom>
          <a:solidFill>
            <a:srgbClr val="B6DEE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Light"/>
              <a:ea typeface="Lato Light"/>
              <a:cs typeface="Lato Light"/>
              <a:sym typeface="Lato Light"/>
            </a:endParaRPr>
          </a:p>
        </p:txBody>
      </p:sp>
      <p:sp>
        <p:nvSpPr>
          <p:cNvPr id="354" name="Google Shape;354;p18"/>
          <p:cNvSpPr txBox="1"/>
          <p:nvPr/>
        </p:nvSpPr>
        <p:spPr>
          <a:xfrm>
            <a:off x="14974900" y="2779850"/>
            <a:ext cx="9154500" cy="381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000" b="1">
                <a:solidFill>
                  <a:schemeClr val="dk2"/>
                </a:solidFill>
                <a:latin typeface="Lato"/>
                <a:ea typeface="Lato"/>
                <a:cs typeface="Lato"/>
                <a:sym typeface="Lato"/>
              </a:rPr>
              <a:t>Error Measures on Training Set:</a:t>
            </a: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Root Mean Square Error (RMSE): 0.02833636 </a:t>
            </a: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Mean Absolute Percentage Error (MAPE): 1.09201 </a:t>
            </a:r>
            <a:endParaRPr sz="3000" b="1">
              <a:solidFill>
                <a:schemeClr val="dk2"/>
              </a:solidFill>
              <a:latin typeface="Lato"/>
              <a:ea typeface="Lato"/>
              <a:cs typeface="Lato"/>
              <a:sym typeface="Lato"/>
            </a:endParaRPr>
          </a:p>
          <a:p>
            <a:pPr marL="0" lvl="0" indent="0" algn="l" rtl="0">
              <a:spcBef>
                <a:spcPts val="0"/>
              </a:spcBef>
              <a:spcAft>
                <a:spcPts val="0"/>
              </a:spcAft>
              <a:buNone/>
            </a:pPr>
            <a:r>
              <a:rPr lang="en-US" sz="3000" b="1">
                <a:solidFill>
                  <a:schemeClr val="dk2"/>
                </a:solidFill>
                <a:latin typeface="Lato"/>
                <a:ea typeface="Lato"/>
                <a:cs typeface="Lato"/>
                <a:sym typeface="Lato"/>
              </a:rPr>
              <a:t>Mean Absolute Scaled Error (MASE): 0.06286343 </a:t>
            </a: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a:p>
            <a:pPr marL="0" lvl="0" indent="0" algn="l" rtl="0">
              <a:spcBef>
                <a:spcPts val="0"/>
              </a:spcBef>
              <a:spcAft>
                <a:spcPts val="0"/>
              </a:spcAft>
              <a:buNone/>
            </a:pPr>
            <a:endParaRPr sz="3000" b="1">
              <a:solidFill>
                <a:schemeClr val="dk2"/>
              </a:solidFill>
              <a:latin typeface="Lato"/>
              <a:ea typeface="Lato"/>
              <a:cs typeface="Lato"/>
              <a:sym typeface="Lato"/>
            </a:endParaRPr>
          </a:p>
        </p:txBody>
      </p:sp>
      <p:pic>
        <p:nvPicPr>
          <p:cNvPr id="355" name="Google Shape;355;p18"/>
          <p:cNvPicPr preferRelativeResize="0"/>
          <p:nvPr/>
        </p:nvPicPr>
        <p:blipFill>
          <a:blip r:embed="rId4">
            <a:alphaModFix/>
          </a:blip>
          <a:stretch>
            <a:fillRect/>
          </a:stretch>
        </p:blipFill>
        <p:spPr>
          <a:xfrm>
            <a:off x="547300" y="496500"/>
            <a:ext cx="12078325" cy="7454050"/>
          </a:xfrm>
          <a:prstGeom prst="rect">
            <a:avLst/>
          </a:prstGeom>
          <a:noFill/>
          <a:ln>
            <a:noFill/>
          </a:ln>
        </p:spPr>
      </p:pic>
      <p:sp>
        <p:nvSpPr>
          <p:cNvPr id="356" name="Google Shape;356;p18"/>
          <p:cNvSpPr txBox="1"/>
          <p:nvPr/>
        </p:nvSpPr>
        <p:spPr>
          <a:xfrm>
            <a:off x="818900" y="8192400"/>
            <a:ext cx="21745500" cy="512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700">
              <a:solidFill>
                <a:schemeClr val="dk1"/>
              </a:solidFill>
              <a:latin typeface="Lato Light"/>
              <a:ea typeface="Lato Light"/>
              <a:cs typeface="Lato Light"/>
              <a:sym typeface="Lato Light"/>
            </a:endParaRPr>
          </a:p>
          <a:p>
            <a:pPr marL="457200" lvl="0" indent="-400050" algn="l" rtl="0">
              <a:spcBef>
                <a:spcPts val="0"/>
              </a:spcBef>
              <a:spcAft>
                <a:spcPts val="0"/>
              </a:spcAft>
              <a:buClr>
                <a:srgbClr val="0D0D0D"/>
              </a:buClr>
              <a:buSzPts val="2700"/>
              <a:buFont typeface="Lato"/>
              <a:buChar char="●"/>
            </a:pPr>
            <a:r>
              <a:rPr lang="en-US" sz="2700">
                <a:solidFill>
                  <a:srgbClr val="0D0D0D"/>
                </a:solidFill>
                <a:highlight>
                  <a:srgbClr val="FFFFFF"/>
                </a:highlight>
                <a:latin typeface="Lato"/>
                <a:ea typeface="Lato"/>
                <a:cs typeface="Lato"/>
                <a:sym typeface="Lato"/>
              </a:rPr>
              <a:t>TBATS effectively captures seasonality and long-term trends, providing a comprehensive understanding of the underlying patterns. </a:t>
            </a:r>
            <a:endParaRPr sz="2700">
              <a:solidFill>
                <a:srgbClr val="0D0D0D"/>
              </a:solidFill>
              <a:highlight>
                <a:srgbClr val="FFFFFF"/>
              </a:highlight>
              <a:latin typeface="Lato"/>
              <a:ea typeface="Lato"/>
              <a:cs typeface="Lato"/>
              <a:sym typeface="Lato"/>
            </a:endParaRPr>
          </a:p>
          <a:p>
            <a:pPr marL="457200" lvl="0" indent="0" algn="l" rtl="0">
              <a:spcBef>
                <a:spcPts val="0"/>
              </a:spcBef>
              <a:spcAft>
                <a:spcPts val="0"/>
              </a:spcAft>
              <a:buNone/>
            </a:pPr>
            <a:endParaRPr sz="2700">
              <a:solidFill>
                <a:srgbClr val="0D0D0D"/>
              </a:solidFill>
              <a:highlight>
                <a:srgbClr val="FFFFFF"/>
              </a:highlight>
              <a:latin typeface="Lato"/>
              <a:ea typeface="Lato"/>
              <a:cs typeface="Lato"/>
              <a:sym typeface="Lato"/>
            </a:endParaRPr>
          </a:p>
          <a:p>
            <a:pPr marL="457200" lvl="0" indent="-400050" algn="l" rtl="0">
              <a:spcBef>
                <a:spcPts val="0"/>
              </a:spcBef>
              <a:spcAft>
                <a:spcPts val="0"/>
              </a:spcAft>
              <a:buClr>
                <a:srgbClr val="0D0D0D"/>
              </a:buClr>
              <a:buSzPts val="2700"/>
              <a:buFont typeface="Roboto"/>
              <a:buChar char="●"/>
            </a:pPr>
            <a:r>
              <a:rPr lang="en-US" sz="2700">
                <a:solidFill>
                  <a:srgbClr val="0D0D0D"/>
                </a:solidFill>
                <a:highlight>
                  <a:srgbClr val="FFFFFF"/>
                </a:highlight>
                <a:latin typeface="Lato"/>
                <a:ea typeface="Lato"/>
                <a:cs typeface="Lato"/>
                <a:sym typeface="Lato"/>
              </a:rPr>
              <a:t>The graph demonstrates </a:t>
            </a:r>
            <a:r>
              <a:rPr lang="en-US" sz="2700" b="1">
                <a:solidFill>
                  <a:srgbClr val="FF0000"/>
                </a:solidFill>
                <a:highlight>
                  <a:srgbClr val="FFFFFF"/>
                </a:highlight>
                <a:latin typeface="Lato"/>
                <a:ea typeface="Lato"/>
                <a:cs typeface="Lato"/>
                <a:sym typeface="Lato"/>
              </a:rPr>
              <a:t>a clear upward trend in Microsoft's stock prices over time</a:t>
            </a:r>
            <a:r>
              <a:rPr lang="en-US" sz="2700" b="1">
                <a:solidFill>
                  <a:srgbClr val="0D0D0D"/>
                </a:solidFill>
                <a:highlight>
                  <a:srgbClr val="FFFFFF"/>
                </a:highlight>
                <a:latin typeface="Lato"/>
                <a:ea typeface="Lato"/>
                <a:cs typeface="Lato"/>
                <a:sym typeface="Lato"/>
              </a:rPr>
              <a:t>,</a:t>
            </a:r>
            <a:r>
              <a:rPr lang="en-US" sz="2700">
                <a:solidFill>
                  <a:srgbClr val="0D0D0D"/>
                </a:solidFill>
                <a:highlight>
                  <a:srgbClr val="FFFFFF"/>
                </a:highlight>
                <a:latin typeface="Lato"/>
                <a:ea typeface="Lato"/>
                <a:cs typeface="Lato"/>
                <a:sym typeface="Lato"/>
              </a:rPr>
              <a:t> particularly noticeable from the mid-1990s onward. This trend highlights the </a:t>
            </a:r>
            <a:r>
              <a:rPr lang="en-US" sz="2700" b="1">
                <a:solidFill>
                  <a:srgbClr val="FF0000"/>
                </a:solidFill>
                <a:highlight>
                  <a:srgbClr val="FFFFFF"/>
                </a:highlight>
                <a:latin typeface="Lato"/>
                <a:ea typeface="Lato"/>
                <a:cs typeface="Lato"/>
                <a:sym typeface="Lato"/>
              </a:rPr>
              <a:t>company's growth and increasing market value, especially in the tech boom periods.</a:t>
            </a:r>
            <a:endParaRPr sz="2700" b="1">
              <a:solidFill>
                <a:srgbClr val="FF0000"/>
              </a:solidFill>
              <a:highlight>
                <a:srgbClr val="FFFFFF"/>
              </a:highlight>
              <a:latin typeface="Lato"/>
              <a:ea typeface="Lato"/>
              <a:cs typeface="Lato"/>
              <a:sym typeface="Lato"/>
            </a:endParaRPr>
          </a:p>
          <a:p>
            <a:pPr marL="457200" lvl="0" indent="0" algn="l" rtl="0">
              <a:spcBef>
                <a:spcPts val="0"/>
              </a:spcBef>
              <a:spcAft>
                <a:spcPts val="0"/>
              </a:spcAft>
              <a:buNone/>
            </a:pPr>
            <a:endParaRPr sz="2700">
              <a:solidFill>
                <a:srgbClr val="0D0D0D"/>
              </a:solidFill>
              <a:highlight>
                <a:srgbClr val="FFFFFF"/>
              </a:highlight>
              <a:latin typeface="Lato"/>
              <a:ea typeface="Lato"/>
              <a:cs typeface="Lato"/>
              <a:sym typeface="Lato"/>
            </a:endParaRPr>
          </a:p>
          <a:p>
            <a:pPr marL="457200" lvl="0" indent="-400050" algn="l" rtl="0">
              <a:spcBef>
                <a:spcPts val="0"/>
              </a:spcBef>
              <a:spcAft>
                <a:spcPts val="0"/>
              </a:spcAft>
              <a:buClr>
                <a:srgbClr val="0D0D0D"/>
              </a:buClr>
              <a:buSzPts val="2700"/>
              <a:buFont typeface="Roboto"/>
              <a:buChar char="●"/>
            </a:pPr>
            <a:r>
              <a:rPr lang="en-US" sz="2700">
                <a:solidFill>
                  <a:srgbClr val="0D0D0D"/>
                </a:solidFill>
                <a:highlight>
                  <a:srgbClr val="FFFFFF"/>
                </a:highlight>
                <a:latin typeface="Lato"/>
                <a:ea typeface="Lato"/>
                <a:cs typeface="Lato"/>
                <a:sym typeface="Lato"/>
              </a:rPr>
              <a:t>Following the</a:t>
            </a:r>
            <a:r>
              <a:rPr lang="en-US" sz="2700" b="1">
                <a:solidFill>
                  <a:srgbClr val="FF0000"/>
                </a:solidFill>
                <a:highlight>
                  <a:srgbClr val="FFFFFF"/>
                </a:highlight>
                <a:latin typeface="Lato"/>
                <a:ea typeface="Lato"/>
                <a:cs typeface="Lato"/>
                <a:sym typeface="Lato"/>
              </a:rPr>
              <a:t> 2008 financial crisis,</a:t>
            </a:r>
            <a:r>
              <a:rPr lang="en-US" sz="2700">
                <a:solidFill>
                  <a:srgbClr val="0D0D0D"/>
                </a:solidFill>
                <a:highlight>
                  <a:srgbClr val="FFFFFF"/>
                </a:highlight>
                <a:latin typeface="Lato"/>
                <a:ea typeface="Lato"/>
                <a:cs typeface="Lato"/>
                <a:sym typeface="Lato"/>
              </a:rPr>
              <a:t> the stock price shows a more stable upward trend with less pronounced volatility compared to earlier years. This stability indicates Microsoft's resilience and solid performance in the aftermath of the global economic downturn.</a:t>
            </a:r>
            <a:endParaRPr sz="2700">
              <a:solidFill>
                <a:srgbClr val="0D0D0D"/>
              </a:solidFill>
              <a:highlight>
                <a:srgbClr val="FFFFFF"/>
              </a:highlight>
              <a:latin typeface="Lato"/>
              <a:ea typeface="Lato"/>
              <a:cs typeface="Lato"/>
              <a:sym typeface="Lato"/>
            </a:endParaRPr>
          </a:p>
          <a:p>
            <a:pPr marL="457200" lvl="0" indent="0" algn="l" rtl="0">
              <a:spcBef>
                <a:spcPts val="0"/>
              </a:spcBef>
              <a:spcAft>
                <a:spcPts val="0"/>
              </a:spcAft>
              <a:buNone/>
            </a:pPr>
            <a:endParaRPr sz="2700">
              <a:solidFill>
                <a:srgbClr val="0D0D0D"/>
              </a:solidFill>
              <a:highlight>
                <a:srgbClr val="FFFFFF"/>
              </a:highlight>
              <a:latin typeface="Lato"/>
              <a:ea typeface="Lato"/>
              <a:cs typeface="Lato"/>
              <a:sym typeface="Lato"/>
            </a:endParaRPr>
          </a:p>
          <a:p>
            <a:pPr marL="457200" lvl="0" indent="-400050" algn="l" rtl="0">
              <a:spcBef>
                <a:spcPts val="0"/>
              </a:spcBef>
              <a:spcAft>
                <a:spcPts val="0"/>
              </a:spcAft>
              <a:buClr>
                <a:srgbClr val="0D0D0D"/>
              </a:buClr>
              <a:buSzPts val="2700"/>
              <a:buFont typeface="Roboto"/>
              <a:buChar char="●"/>
            </a:pPr>
            <a:r>
              <a:rPr lang="en-US" sz="2700">
                <a:solidFill>
                  <a:srgbClr val="0D0D0D"/>
                </a:solidFill>
                <a:highlight>
                  <a:srgbClr val="FFFFFF"/>
                </a:highlight>
                <a:latin typeface="Lato"/>
                <a:ea typeface="Lato"/>
                <a:cs typeface="Lato"/>
                <a:sym typeface="Lato"/>
              </a:rPr>
              <a:t>The TBATS model forecast suggests a continuation of the upward trend, reflecting the model's ability to capture and project existing patterns. However, the forecasted values are relatively </a:t>
            </a:r>
            <a:r>
              <a:rPr lang="en-US" sz="2700" b="1">
                <a:solidFill>
                  <a:srgbClr val="FF0000"/>
                </a:solidFill>
                <a:highlight>
                  <a:srgbClr val="FFFFFF"/>
                </a:highlight>
                <a:latin typeface="Lato"/>
                <a:ea typeface="Lato"/>
                <a:cs typeface="Lato"/>
                <a:sym typeface="Lato"/>
              </a:rPr>
              <a:t>conservative, not predicting extreme spikes or drops, which may be a trade-off for a more stable and less volatile forecast.</a:t>
            </a:r>
            <a:endParaRPr sz="2700" b="1">
              <a:solidFill>
                <a:srgbClr val="FF0000"/>
              </a:solidFill>
              <a:highlight>
                <a:srgbClr val="FFFFFF"/>
              </a:highlight>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pic>
        <p:nvPicPr>
          <p:cNvPr id="362" name="Google Shape;362;p19"/>
          <p:cNvPicPr preferRelativeResize="0"/>
          <p:nvPr/>
        </p:nvPicPr>
        <p:blipFill>
          <a:blip r:embed="rId3">
            <a:alphaModFix/>
          </a:blip>
          <a:stretch>
            <a:fillRect/>
          </a:stretch>
        </p:blipFill>
        <p:spPr>
          <a:xfrm>
            <a:off x="22234525" y="11572875"/>
            <a:ext cx="2143125" cy="2143125"/>
          </a:xfrm>
          <a:prstGeom prst="rect">
            <a:avLst/>
          </a:prstGeom>
          <a:noFill/>
          <a:ln>
            <a:noFill/>
          </a:ln>
        </p:spPr>
      </p:pic>
      <p:pic>
        <p:nvPicPr>
          <p:cNvPr id="363" name="Google Shape;363;p19"/>
          <p:cNvPicPr preferRelativeResize="0"/>
          <p:nvPr/>
        </p:nvPicPr>
        <p:blipFill>
          <a:blip r:embed="rId4">
            <a:alphaModFix/>
          </a:blip>
          <a:stretch>
            <a:fillRect/>
          </a:stretch>
        </p:blipFill>
        <p:spPr>
          <a:xfrm>
            <a:off x="414100" y="392275"/>
            <a:ext cx="12124398" cy="7423450"/>
          </a:xfrm>
          <a:prstGeom prst="rect">
            <a:avLst/>
          </a:prstGeom>
          <a:noFill/>
          <a:ln>
            <a:noFill/>
          </a:ln>
        </p:spPr>
      </p:pic>
      <p:sp>
        <p:nvSpPr>
          <p:cNvPr id="364" name="Google Shape;364;p19"/>
          <p:cNvSpPr/>
          <p:nvPr/>
        </p:nvSpPr>
        <p:spPr>
          <a:xfrm>
            <a:off x="13436725" y="496500"/>
            <a:ext cx="10364700" cy="7695900"/>
          </a:xfrm>
          <a:prstGeom prst="leftArrow">
            <a:avLst>
              <a:gd name="adj1" fmla="val 50000"/>
              <a:gd name="adj2" fmla="val 50000"/>
            </a:avLst>
          </a:prstGeom>
          <a:solidFill>
            <a:srgbClr val="B6DEE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Light"/>
              <a:ea typeface="Lato Light"/>
              <a:cs typeface="Lato Light"/>
              <a:sym typeface="Lato Light"/>
            </a:endParaRPr>
          </a:p>
        </p:txBody>
      </p:sp>
      <p:sp>
        <p:nvSpPr>
          <p:cNvPr id="365" name="Google Shape;365;p19"/>
          <p:cNvSpPr txBox="1"/>
          <p:nvPr/>
        </p:nvSpPr>
        <p:spPr>
          <a:xfrm>
            <a:off x="14886275" y="2836650"/>
            <a:ext cx="9154500" cy="253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dk2"/>
                </a:solidFill>
                <a:latin typeface="Lato"/>
                <a:ea typeface="Lato"/>
                <a:cs typeface="Lato"/>
                <a:sym typeface="Lato"/>
              </a:rPr>
              <a:t>Error Measures on Training Set: </a:t>
            </a:r>
            <a:endParaRPr sz="2800" b="1">
              <a:solidFill>
                <a:schemeClr val="dk2"/>
              </a:solidFill>
              <a:latin typeface="Lato"/>
              <a:ea typeface="Lato"/>
              <a:cs typeface="Lato"/>
              <a:sym typeface="Lato"/>
            </a:endParaRPr>
          </a:p>
          <a:p>
            <a:pPr marL="0" lvl="0" indent="0" algn="l" rtl="0">
              <a:spcBef>
                <a:spcPts val="0"/>
              </a:spcBef>
              <a:spcAft>
                <a:spcPts val="0"/>
              </a:spcAft>
              <a:buNone/>
            </a:pPr>
            <a:endParaRPr sz="2800" b="1">
              <a:solidFill>
                <a:schemeClr val="dk2"/>
              </a:solidFill>
              <a:latin typeface="Lato"/>
              <a:ea typeface="Lato"/>
              <a:cs typeface="Lato"/>
              <a:sym typeface="Lato"/>
            </a:endParaRPr>
          </a:p>
          <a:p>
            <a:pPr marL="0" lvl="0" indent="0" algn="l" rtl="0">
              <a:spcBef>
                <a:spcPts val="0"/>
              </a:spcBef>
              <a:spcAft>
                <a:spcPts val="0"/>
              </a:spcAft>
              <a:buNone/>
            </a:pPr>
            <a:r>
              <a:rPr lang="en-US" sz="2800" b="1">
                <a:solidFill>
                  <a:schemeClr val="dk2"/>
                </a:solidFill>
                <a:latin typeface="Lato"/>
                <a:ea typeface="Lato"/>
                <a:cs typeface="Lato"/>
                <a:sym typeface="Lato"/>
              </a:rPr>
              <a:t>RMSE (Root Mean Square Error): 1.987949</a:t>
            </a:r>
            <a:endParaRPr sz="2800" b="1">
              <a:solidFill>
                <a:schemeClr val="dk2"/>
              </a:solidFill>
              <a:latin typeface="Lato"/>
              <a:ea typeface="Lato"/>
              <a:cs typeface="Lato"/>
              <a:sym typeface="Lato"/>
            </a:endParaRPr>
          </a:p>
          <a:p>
            <a:pPr marL="0" lvl="0" indent="0" algn="l" rtl="0">
              <a:spcBef>
                <a:spcPts val="0"/>
              </a:spcBef>
              <a:spcAft>
                <a:spcPts val="0"/>
              </a:spcAft>
              <a:buNone/>
            </a:pPr>
            <a:r>
              <a:rPr lang="en-US" sz="2800" b="1">
                <a:solidFill>
                  <a:schemeClr val="dk2"/>
                </a:solidFill>
                <a:latin typeface="Lato"/>
                <a:ea typeface="Lato"/>
                <a:cs typeface="Lato"/>
                <a:sym typeface="Lato"/>
              </a:rPr>
              <a:t>MAPE (Mean Absolute Percentage Error): 0.01904492</a:t>
            </a:r>
            <a:endParaRPr sz="2800" b="1">
              <a:solidFill>
                <a:schemeClr val="dk2"/>
              </a:solidFill>
              <a:latin typeface="Lato"/>
              <a:ea typeface="Lato"/>
              <a:cs typeface="Lato"/>
              <a:sym typeface="Lato"/>
            </a:endParaRPr>
          </a:p>
          <a:p>
            <a:pPr marL="0" lvl="0" indent="0" algn="l" rtl="0">
              <a:spcBef>
                <a:spcPts val="0"/>
              </a:spcBef>
              <a:spcAft>
                <a:spcPts val="0"/>
              </a:spcAft>
              <a:buNone/>
            </a:pPr>
            <a:r>
              <a:rPr lang="en-US" sz="2800" b="1">
                <a:solidFill>
                  <a:schemeClr val="dk2"/>
                </a:solidFill>
                <a:latin typeface="Lato"/>
                <a:ea typeface="Lato"/>
                <a:cs typeface="Lato"/>
                <a:sym typeface="Lato"/>
              </a:rPr>
              <a:t>MASE (Mean Absolute Scaled Error): 1.273061 </a:t>
            </a:r>
            <a:endParaRPr sz="2800" b="1">
              <a:solidFill>
                <a:schemeClr val="dk2"/>
              </a:solidFill>
              <a:latin typeface="Lato"/>
              <a:ea typeface="Lato"/>
              <a:cs typeface="Lato"/>
              <a:sym typeface="Lato"/>
            </a:endParaRPr>
          </a:p>
          <a:p>
            <a:pPr marL="0" lvl="0" indent="0" algn="l" rtl="0">
              <a:spcBef>
                <a:spcPts val="0"/>
              </a:spcBef>
              <a:spcAft>
                <a:spcPts val="0"/>
              </a:spcAft>
              <a:buNone/>
            </a:pPr>
            <a:endParaRPr sz="2800" b="1">
              <a:solidFill>
                <a:schemeClr val="dk2"/>
              </a:solidFill>
              <a:latin typeface="Lato"/>
              <a:ea typeface="Lato"/>
              <a:cs typeface="Lato"/>
              <a:sym typeface="Lato"/>
            </a:endParaRPr>
          </a:p>
          <a:p>
            <a:pPr marL="0" lvl="0" indent="0" algn="l" rtl="0">
              <a:spcBef>
                <a:spcPts val="0"/>
              </a:spcBef>
              <a:spcAft>
                <a:spcPts val="0"/>
              </a:spcAft>
              <a:buNone/>
            </a:pPr>
            <a:endParaRPr sz="2800" b="1">
              <a:solidFill>
                <a:schemeClr val="dk2"/>
              </a:solidFill>
              <a:latin typeface="Lato"/>
              <a:ea typeface="Lato"/>
              <a:cs typeface="Lato"/>
              <a:sym typeface="Lato"/>
            </a:endParaRPr>
          </a:p>
        </p:txBody>
      </p:sp>
      <p:sp>
        <p:nvSpPr>
          <p:cNvPr id="366" name="Google Shape;366;p19"/>
          <p:cNvSpPr txBox="1"/>
          <p:nvPr/>
        </p:nvSpPr>
        <p:spPr>
          <a:xfrm>
            <a:off x="414100" y="8832850"/>
            <a:ext cx="20417700" cy="4513800"/>
          </a:xfrm>
          <a:prstGeom prst="rect">
            <a:avLst/>
          </a:prstGeom>
          <a:noFill/>
          <a:ln>
            <a:noFill/>
          </a:ln>
        </p:spPr>
        <p:txBody>
          <a:bodyPr spcFirstLastPara="1" wrap="square" lIns="91425" tIns="91425" rIns="91425" bIns="91425" anchor="t" anchorCtr="0">
            <a:noAutofit/>
          </a:bodyPr>
          <a:lstStyle/>
          <a:p>
            <a:pPr marL="457200" lvl="0" indent="-438150" algn="l" rtl="0">
              <a:lnSpc>
                <a:spcPct val="150000"/>
              </a:lnSpc>
              <a:spcBef>
                <a:spcPts val="0"/>
              </a:spcBef>
              <a:spcAft>
                <a:spcPts val="0"/>
              </a:spcAft>
              <a:buClr>
                <a:schemeClr val="dk2"/>
              </a:buClr>
              <a:buSzPts val="3300"/>
              <a:buFont typeface="Lato Light"/>
              <a:buChar char="●"/>
            </a:pPr>
            <a:r>
              <a:rPr lang="en-US" sz="3300">
                <a:solidFill>
                  <a:schemeClr val="dk2"/>
                </a:solidFill>
                <a:latin typeface="Lato Light"/>
                <a:ea typeface="Lato Light"/>
                <a:cs typeface="Lato Light"/>
                <a:sym typeface="Lato Light"/>
              </a:rPr>
              <a:t>Accuracy: The ARMA-GARCH model provided a reasonable forecast of Microsoft stock prices.</a:t>
            </a:r>
            <a:endParaRPr sz="3300">
              <a:solidFill>
                <a:schemeClr val="dk2"/>
              </a:solidFill>
              <a:latin typeface="Lato Light"/>
              <a:ea typeface="Lato Light"/>
              <a:cs typeface="Lato Light"/>
              <a:sym typeface="Lato Light"/>
            </a:endParaRPr>
          </a:p>
          <a:p>
            <a:pPr marL="457200" lvl="0" indent="-438150" algn="l" rtl="0">
              <a:lnSpc>
                <a:spcPct val="150000"/>
              </a:lnSpc>
              <a:spcBef>
                <a:spcPts val="0"/>
              </a:spcBef>
              <a:spcAft>
                <a:spcPts val="0"/>
              </a:spcAft>
              <a:buClr>
                <a:schemeClr val="dk2"/>
              </a:buClr>
              <a:buSzPts val="3300"/>
              <a:buChar char="●"/>
            </a:pPr>
            <a:r>
              <a:rPr lang="en-US" sz="3300">
                <a:solidFill>
                  <a:schemeClr val="dk2"/>
                </a:solidFill>
                <a:latin typeface="Lato Light"/>
                <a:ea typeface="Lato Light"/>
                <a:cs typeface="Lato Light"/>
                <a:sym typeface="Lato Light"/>
              </a:rPr>
              <a:t>Performance: </a:t>
            </a:r>
            <a:r>
              <a:rPr lang="en-US" sz="3300" b="1">
                <a:solidFill>
                  <a:schemeClr val="dk2"/>
                </a:solidFill>
                <a:latin typeface="Lato"/>
                <a:ea typeface="Lato"/>
                <a:cs typeface="Lato"/>
                <a:sym typeface="Lato"/>
              </a:rPr>
              <a:t>Low RMSE and MAPE values indicate good predictive accuracy</a:t>
            </a:r>
            <a:r>
              <a:rPr lang="en-US" sz="3300">
                <a:solidFill>
                  <a:schemeClr val="dk2"/>
                </a:solidFill>
                <a:latin typeface="Lato Light"/>
                <a:ea typeface="Lato Light"/>
                <a:cs typeface="Lato Light"/>
                <a:sym typeface="Lato Light"/>
              </a:rPr>
              <a:t>. MASE slightly above 1 suggests performance similar to a naive forecast but still better.</a:t>
            </a:r>
            <a:endParaRPr sz="3300">
              <a:solidFill>
                <a:schemeClr val="dk2"/>
              </a:solidFill>
              <a:latin typeface="Lato Light"/>
              <a:ea typeface="Lato Light"/>
              <a:cs typeface="Lato Light"/>
              <a:sym typeface="Lato Light"/>
            </a:endParaRPr>
          </a:p>
          <a:p>
            <a:pPr marL="457200" lvl="0" indent="-438150" algn="l" rtl="0">
              <a:lnSpc>
                <a:spcPct val="150000"/>
              </a:lnSpc>
              <a:spcBef>
                <a:spcPts val="0"/>
              </a:spcBef>
              <a:spcAft>
                <a:spcPts val="0"/>
              </a:spcAft>
              <a:buClr>
                <a:schemeClr val="dk2"/>
              </a:buClr>
              <a:buSzPts val="3300"/>
              <a:buFont typeface="Lato Light"/>
              <a:buChar char="●"/>
            </a:pPr>
            <a:r>
              <a:rPr lang="en-US" sz="3300">
                <a:solidFill>
                  <a:schemeClr val="dk2"/>
                </a:solidFill>
                <a:latin typeface="Lato Light"/>
                <a:ea typeface="Lato Light"/>
                <a:cs typeface="Lato Light"/>
                <a:sym typeface="Lato Light"/>
              </a:rPr>
              <a:t>Room for Improvement: Exploring different model configurations, incorporating external factors, or using more advanced models might improve forecast accuracy.</a:t>
            </a:r>
            <a:endParaRPr sz="3300">
              <a:solidFill>
                <a:schemeClr val="dk2"/>
              </a:solidFill>
              <a:latin typeface="Lato Light"/>
              <a:ea typeface="Lato Light"/>
              <a:cs typeface="Lato Light"/>
              <a:sym typeface="Lato Light"/>
            </a:endParaRPr>
          </a:p>
          <a:p>
            <a:pPr marL="0" lvl="0" indent="0" algn="l" rtl="0">
              <a:spcBef>
                <a:spcPts val="0"/>
              </a:spcBef>
              <a:spcAft>
                <a:spcPts val="0"/>
              </a:spcAft>
              <a:buNone/>
            </a:pPr>
            <a:endParaRPr sz="3300">
              <a:solidFill>
                <a:schemeClr val="dk2"/>
              </a:solidFill>
              <a:latin typeface="Lato Light"/>
              <a:ea typeface="Lato Light"/>
              <a:cs typeface="Lato Light"/>
              <a:sym typeface="Lato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20"/>
          <p:cNvSpPr txBox="1"/>
          <p:nvPr/>
        </p:nvSpPr>
        <p:spPr>
          <a:xfrm>
            <a:off x="6417875" y="1280347"/>
            <a:ext cx="11541900" cy="1015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Model Evaluation</a:t>
            </a:r>
            <a:endParaRPr sz="6000" b="1">
              <a:solidFill>
                <a:schemeClr val="dk2"/>
              </a:solidFill>
              <a:latin typeface="Poppins"/>
              <a:ea typeface="Poppins"/>
              <a:cs typeface="Poppins"/>
              <a:sym typeface="Poppins"/>
            </a:endParaRPr>
          </a:p>
        </p:txBody>
      </p:sp>
      <p:graphicFrame>
        <p:nvGraphicFramePr>
          <p:cNvPr id="373" name="Google Shape;373;p20"/>
          <p:cNvGraphicFramePr/>
          <p:nvPr/>
        </p:nvGraphicFramePr>
        <p:xfrm>
          <a:off x="952475" y="3750450"/>
          <a:ext cx="22472700" cy="7548600"/>
        </p:xfrm>
        <a:graphic>
          <a:graphicData uri="http://schemas.openxmlformats.org/drawingml/2006/table">
            <a:tbl>
              <a:tblPr>
                <a:noFill/>
                <a:tableStyleId>{F372D4DA-F1B8-40CB-B9C6-69CDCAEE5794}</a:tableStyleId>
              </a:tblPr>
              <a:tblGrid>
                <a:gridCol w="5618175">
                  <a:extLst>
                    <a:ext uri="{9D8B030D-6E8A-4147-A177-3AD203B41FA5}">
                      <a16:colId xmlns:a16="http://schemas.microsoft.com/office/drawing/2014/main" val="20000"/>
                    </a:ext>
                  </a:extLst>
                </a:gridCol>
                <a:gridCol w="5618175">
                  <a:extLst>
                    <a:ext uri="{9D8B030D-6E8A-4147-A177-3AD203B41FA5}">
                      <a16:colId xmlns:a16="http://schemas.microsoft.com/office/drawing/2014/main" val="20001"/>
                    </a:ext>
                  </a:extLst>
                </a:gridCol>
                <a:gridCol w="5618175">
                  <a:extLst>
                    <a:ext uri="{9D8B030D-6E8A-4147-A177-3AD203B41FA5}">
                      <a16:colId xmlns:a16="http://schemas.microsoft.com/office/drawing/2014/main" val="20002"/>
                    </a:ext>
                  </a:extLst>
                </a:gridCol>
                <a:gridCol w="5618175">
                  <a:extLst>
                    <a:ext uri="{9D8B030D-6E8A-4147-A177-3AD203B41FA5}">
                      <a16:colId xmlns:a16="http://schemas.microsoft.com/office/drawing/2014/main" val="20003"/>
                    </a:ext>
                  </a:extLst>
                </a:gridCol>
              </a:tblGrid>
              <a:tr h="1258100">
                <a:tc>
                  <a:txBody>
                    <a:bodyPr/>
                    <a:lstStyle/>
                    <a:p>
                      <a:pPr marL="0" lvl="0" indent="0" algn="l" rtl="0">
                        <a:spcBef>
                          <a:spcPts val="0"/>
                        </a:spcBef>
                        <a:spcAft>
                          <a:spcPts val="0"/>
                        </a:spcAft>
                        <a:buNone/>
                      </a:pPr>
                      <a:endParaRPr sz="3600" b="1" i="1"/>
                    </a:p>
                  </a:txBody>
                  <a:tcPr marL="91425" marR="91425" marT="91425" marB="91425"/>
                </a:tc>
                <a:tc>
                  <a:txBody>
                    <a:bodyPr/>
                    <a:lstStyle/>
                    <a:p>
                      <a:pPr marL="0" lvl="0" indent="0" algn="ctr" rtl="0">
                        <a:spcBef>
                          <a:spcPts val="0"/>
                        </a:spcBef>
                        <a:spcAft>
                          <a:spcPts val="0"/>
                        </a:spcAft>
                        <a:buNone/>
                      </a:pPr>
                      <a:r>
                        <a:rPr lang="en-US" sz="3600" b="1" i="1"/>
                        <a:t>RMSE</a:t>
                      </a:r>
                      <a:endParaRPr sz="3600" b="1" i="1"/>
                    </a:p>
                  </a:txBody>
                  <a:tcPr marL="91425" marR="91425" marT="91425" marB="91425"/>
                </a:tc>
                <a:tc>
                  <a:txBody>
                    <a:bodyPr/>
                    <a:lstStyle/>
                    <a:p>
                      <a:pPr marL="0" lvl="0" indent="0" algn="ctr" rtl="0">
                        <a:spcBef>
                          <a:spcPts val="0"/>
                        </a:spcBef>
                        <a:spcAft>
                          <a:spcPts val="0"/>
                        </a:spcAft>
                        <a:buNone/>
                      </a:pPr>
                      <a:r>
                        <a:rPr lang="en-US" sz="3600" b="1" i="1"/>
                        <a:t>MAPE</a:t>
                      </a:r>
                      <a:endParaRPr sz="3600" b="1" i="1"/>
                    </a:p>
                  </a:txBody>
                  <a:tcPr marL="91425" marR="91425" marT="91425" marB="91425"/>
                </a:tc>
                <a:tc>
                  <a:txBody>
                    <a:bodyPr/>
                    <a:lstStyle/>
                    <a:p>
                      <a:pPr marL="0" lvl="0" indent="0" algn="ctr" rtl="0">
                        <a:spcBef>
                          <a:spcPts val="0"/>
                        </a:spcBef>
                        <a:spcAft>
                          <a:spcPts val="0"/>
                        </a:spcAft>
                        <a:buNone/>
                      </a:pPr>
                      <a:r>
                        <a:rPr lang="en-US" sz="3600" b="1" i="1"/>
                        <a:t>MASE</a:t>
                      </a:r>
                      <a:endParaRPr sz="3600" b="1" i="1"/>
                    </a:p>
                  </a:txBody>
                  <a:tcPr marL="91425" marR="91425" marT="91425" marB="91425"/>
                </a:tc>
                <a:extLst>
                  <a:ext uri="{0D108BD9-81ED-4DB2-BD59-A6C34878D82A}">
                    <a16:rowId xmlns:a16="http://schemas.microsoft.com/office/drawing/2014/main" val="10000"/>
                  </a:ext>
                </a:extLst>
              </a:tr>
              <a:tr h="1258100">
                <a:tc>
                  <a:txBody>
                    <a:bodyPr/>
                    <a:lstStyle/>
                    <a:p>
                      <a:pPr marL="0" lvl="0" indent="0" algn="l" rtl="0">
                        <a:spcBef>
                          <a:spcPts val="0"/>
                        </a:spcBef>
                        <a:spcAft>
                          <a:spcPts val="0"/>
                        </a:spcAft>
                        <a:buNone/>
                      </a:pPr>
                      <a:r>
                        <a:rPr lang="en-US" sz="3600" b="1" i="1"/>
                        <a:t>ARIMA</a:t>
                      </a:r>
                      <a:endParaRPr sz="3600" b="1" i="1"/>
                    </a:p>
                  </a:txBody>
                  <a:tcPr marL="91425" marR="91425" marT="91425" marB="91425"/>
                </a:tc>
                <a:tc>
                  <a:txBody>
                    <a:bodyPr/>
                    <a:lstStyle/>
                    <a:p>
                      <a:pPr marL="0" lvl="0" indent="0" algn="ctr" rtl="0">
                        <a:spcBef>
                          <a:spcPts val="0"/>
                        </a:spcBef>
                        <a:spcAft>
                          <a:spcPts val="0"/>
                        </a:spcAft>
                        <a:buNone/>
                      </a:pPr>
                      <a:r>
                        <a:rPr lang="en-US" sz="3000">
                          <a:solidFill>
                            <a:schemeClr val="dk2"/>
                          </a:solidFill>
                        </a:rPr>
                        <a:t>1.588302</a:t>
                      </a:r>
                      <a:endParaRPr sz="3000">
                        <a:solidFill>
                          <a:schemeClr val="dk2"/>
                        </a:solidFill>
                      </a:endParaRPr>
                    </a:p>
                    <a:p>
                      <a:pPr marL="0" lvl="0" indent="0" algn="ctr" rtl="0">
                        <a:spcBef>
                          <a:spcPts val="0"/>
                        </a:spcBef>
                        <a:spcAft>
                          <a:spcPts val="0"/>
                        </a:spcAft>
                        <a:buNone/>
                      </a:pPr>
                      <a:endParaRPr sz="3000" i="1"/>
                    </a:p>
                  </a:txBody>
                  <a:tcPr marL="91425" marR="91425" marT="91425" marB="91425"/>
                </a:tc>
                <a:tc>
                  <a:txBody>
                    <a:bodyPr/>
                    <a:lstStyle/>
                    <a:p>
                      <a:pPr marL="0" lvl="0" indent="0" algn="ctr" rtl="0">
                        <a:spcBef>
                          <a:spcPts val="0"/>
                        </a:spcBef>
                        <a:spcAft>
                          <a:spcPts val="0"/>
                        </a:spcAft>
                        <a:buNone/>
                      </a:pPr>
                      <a:r>
                        <a:rPr lang="en-US" sz="3000">
                          <a:solidFill>
                            <a:schemeClr val="dk2"/>
                          </a:solidFill>
                        </a:rPr>
                        <a:t>1.571954</a:t>
                      </a:r>
                      <a:endParaRPr sz="3000">
                        <a:solidFill>
                          <a:schemeClr val="dk2"/>
                        </a:solidFill>
                      </a:endParaRPr>
                    </a:p>
                    <a:p>
                      <a:pPr marL="0" lvl="0" indent="0" algn="ctr" rtl="0">
                        <a:spcBef>
                          <a:spcPts val="0"/>
                        </a:spcBef>
                        <a:spcAft>
                          <a:spcPts val="0"/>
                        </a:spcAft>
                        <a:buNone/>
                      </a:pPr>
                      <a:endParaRPr sz="3000" i="1"/>
                    </a:p>
                  </a:txBody>
                  <a:tcPr marL="91425" marR="91425" marT="91425" marB="91425"/>
                </a:tc>
                <a:tc>
                  <a:txBody>
                    <a:bodyPr/>
                    <a:lstStyle/>
                    <a:p>
                      <a:pPr marL="0" lvl="0" indent="0" algn="ctr" rtl="0">
                        <a:spcBef>
                          <a:spcPts val="0"/>
                        </a:spcBef>
                        <a:spcAft>
                          <a:spcPts val="0"/>
                        </a:spcAft>
                        <a:buNone/>
                      </a:pPr>
                      <a:r>
                        <a:rPr lang="en-US" sz="3000">
                          <a:solidFill>
                            <a:schemeClr val="dk2"/>
                          </a:solidFill>
                        </a:rPr>
                        <a:t>0.998898</a:t>
                      </a:r>
                      <a:endParaRPr sz="3000">
                        <a:solidFill>
                          <a:schemeClr val="dk2"/>
                        </a:solidFill>
                      </a:endParaRPr>
                    </a:p>
                    <a:p>
                      <a:pPr marL="0" lvl="0" indent="0" algn="ctr" rtl="0">
                        <a:spcBef>
                          <a:spcPts val="0"/>
                        </a:spcBef>
                        <a:spcAft>
                          <a:spcPts val="0"/>
                        </a:spcAft>
                        <a:buNone/>
                      </a:pPr>
                      <a:endParaRPr sz="3000" i="1"/>
                    </a:p>
                  </a:txBody>
                  <a:tcPr marL="91425" marR="91425" marT="91425" marB="91425"/>
                </a:tc>
                <a:extLst>
                  <a:ext uri="{0D108BD9-81ED-4DB2-BD59-A6C34878D82A}">
                    <a16:rowId xmlns:a16="http://schemas.microsoft.com/office/drawing/2014/main" val="10001"/>
                  </a:ext>
                </a:extLst>
              </a:tr>
              <a:tr h="1258100">
                <a:tc>
                  <a:txBody>
                    <a:bodyPr/>
                    <a:lstStyle/>
                    <a:p>
                      <a:pPr marL="0" lvl="0" indent="0" algn="l" rtl="0">
                        <a:spcBef>
                          <a:spcPts val="0"/>
                        </a:spcBef>
                        <a:spcAft>
                          <a:spcPts val="0"/>
                        </a:spcAft>
                        <a:buNone/>
                      </a:pPr>
                      <a:r>
                        <a:rPr lang="en-US" sz="3600" b="1" i="1"/>
                        <a:t>SARIMA</a:t>
                      </a:r>
                      <a:endParaRPr sz="3600" b="1" i="1"/>
                    </a:p>
                  </a:txBody>
                  <a:tcPr marL="91425" marR="91425" marT="91425" marB="91425"/>
                </a:tc>
                <a:tc>
                  <a:txBody>
                    <a:bodyPr/>
                    <a:lstStyle/>
                    <a:p>
                      <a:pPr marL="0" lvl="0" indent="0" algn="ctr" rtl="0">
                        <a:spcBef>
                          <a:spcPts val="0"/>
                        </a:spcBef>
                        <a:spcAft>
                          <a:spcPts val="0"/>
                        </a:spcAft>
                        <a:buNone/>
                      </a:pPr>
                      <a:r>
                        <a:rPr lang="en-US" sz="3000">
                          <a:solidFill>
                            <a:schemeClr val="dk2"/>
                          </a:solidFill>
                        </a:rPr>
                        <a:t>2.93</a:t>
                      </a:r>
                      <a:endParaRPr sz="3000" i="1"/>
                    </a:p>
                  </a:txBody>
                  <a:tcPr marL="91425" marR="91425" marT="91425" marB="91425"/>
                </a:tc>
                <a:tc>
                  <a:txBody>
                    <a:bodyPr/>
                    <a:lstStyle/>
                    <a:p>
                      <a:pPr marL="0" lvl="0" indent="0" algn="ctr" rtl="0">
                        <a:spcBef>
                          <a:spcPts val="0"/>
                        </a:spcBef>
                        <a:spcAft>
                          <a:spcPts val="0"/>
                        </a:spcAft>
                        <a:buNone/>
                      </a:pPr>
                      <a:r>
                        <a:rPr lang="en-US" sz="3000">
                          <a:solidFill>
                            <a:schemeClr val="dk2"/>
                          </a:solidFill>
                        </a:rPr>
                        <a:t>12.57% </a:t>
                      </a:r>
                      <a:endParaRPr sz="3000">
                        <a:solidFill>
                          <a:schemeClr val="dk2"/>
                        </a:solidFill>
                      </a:endParaRPr>
                    </a:p>
                    <a:p>
                      <a:pPr marL="0" lvl="0" indent="0" algn="ctr" rtl="0">
                        <a:spcBef>
                          <a:spcPts val="0"/>
                        </a:spcBef>
                        <a:spcAft>
                          <a:spcPts val="0"/>
                        </a:spcAft>
                        <a:buNone/>
                      </a:pPr>
                      <a:endParaRPr sz="3000" i="1"/>
                    </a:p>
                  </a:txBody>
                  <a:tcPr marL="91425" marR="91425" marT="91425" marB="91425"/>
                </a:tc>
                <a:tc>
                  <a:txBody>
                    <a:bodyPr/>
                    <a:lstStyle/>
                    <a:p>
                      <a:pPr marL="0" lvl="0" indent="0" algn="ctr" rtl="0">
                        <a:spcBef>
                          <a:spcPts val="0"/>
                        </a:spcBef>
                        <a:spcAft>
                          <a:spcPts val="0"/>
                        </a:spcAft>
                        <a:buNone/>
                      </a:pPr>
                      <a:r>
                        <a:rPr lang="en-US" sz="3000">
                          <a:solidFill>
                            <a:schemeClr val="dk2"/>
                          </a:solidFill>
                        </a:rPr>
                        <a:t>0.81</a:t>
                      </a:r>
                      <a:endParaRPr sz="3000">
                        <a:solidFill>
                          <a:schemeClr val="dk2"/>
                        </a:solidFill>
                      </a:endParaRPr>
                    </a:p>
                    <a:p>
                      <a:pPr marL="0" lvl="0" indent="0" algn="ctr" rtl="0">
                        <a:spcBef>
                          <a:spcPts val="0"/>
                        </a:spcBef>
                        <a:spcAft>
                          <a:spcPts val="0"/>
                        </a:spcAft>
                        <a:buNone/>
                      </a:pPr>
                      <a:endParaRPr sz="3000" i="1"/>
                    </a:p>
                  </a:txBody>
                  <a:tcPr marL="91425" marR="91425" marT="91425" marB="91425"/>
                </a:tc>
                <a:extLst>
                  <a:ext uri="{0D108BD9-81ED-4DB2-BD59-A6C34878D82A}">
                    <a16:rowId xmlns:a16="http://schemas.microsoft.com/office/drawing/2014/main" val="10002"/>
                  </a:ext>
                </a:extLst>
              </a:tr>
              <a:tr h="1258100">
                <a:tc>
                  <a:txBody>
                    <a:bodyPr/>
                    <a:lstStyle/>
                    <a:p>
                      <a:pPr marL="0" lvl="0" indent="0" algn="l" rtl="0">
                        <a:spcBef>
                          <a:spcPts val="0"/>
                        </a:spcBef>
                        <a:spcAft>
                          <a:spcPts val="0"/>
                        </a:spcAft>
                        <a:buNone/>
                      </a:pPr>
                      <a:r>
                        <a:rPr lang="en-US" sz="3600" b="1" i="1"/>
                        <a:t>Holt-Winters</a:t>
                      </a:r>
                      <a:endParaRPr sz="3600" b="1" i="1"/>
                    </a:p>
                  </a:txBody>
                  <a:tcPr marL="91425" marR="91425" marT="91425" marB="91425"/>
                </a:tc>
                <a:tc>
                  <a:txBody>
                    <a:bodyPr/>
                    <a:lstStyle/>
                    <a:p>
                      <a:pPr marL="0" lvl="0" indent="0" algn="ctr" rtl="0">
                        <a:spcBef>
                          <a:spcPts val="0"/>
                        </a:spcBef>
                        <a:spcAft>
                          <a:spcPts val="0"/>
                        </a:spcAft>
                        <a:buNone/>
                      </a:pPr>
                      <a:r>
                        <a:rPr lang="en-US" sz="3000">
                          <a:solidFill>
                            <a:schemeClr val="dk2"/>
                          </a:solidFill>
                        </a:rPr>
                        <a:t>0.5717961</a:t>
                      </a:r>
                      <a:endParaRPr sz="3000" i="1"/>
                    </a:p>
                  </a:txBody>
                  <a:tcPr marL="91425" marR="91425" marT="91425" marB="91425"/>
                </a:tc>
                <a:tc>
                  <a:txBody>
                    <a:bodyPr/>
                    <a:lstStyle/>
                    <a:p>
                      <a:pPr marL="0" lvl="0" indent="0" algn="ctr" rtl="0">
                        <a:spcBef>
                          <a:spcPts val="0"/>
                        </a:spcBef>
                        <a:spcAft>
                          <a:spcPts val="0"/>
                        </a:spcAft>
                        <a:buNone/>
                      </a:pPr>
                      <a:r>
                        <a:rPr lang="en-US" sz="3000">
                          <a:solidFill>
                            <a:schemeClr val="dk2"/>
                          </a:solidFill>
                        </a:rPr>
                        <a:t>1.533816</a:t>
                      </a:r>
                      <a:endParaRPr sz="3000" i="1"/>
                    </a:p>
                  </a:txBody>
                  <a:tcPr marL="91425" marR="91425" marT="91425" marB="91425"/>
                </a:tc>
                <a:tc>
                  <a:txBody>
                    <a:bodyPr/>
                    <a:lstStyle/>
                    <a:p>
                      <a:pPr marL="0" lvl="0" indent="0" algn="ctr" rtl="0">
                        <a:spcBef>
                          <a:spcPts val="0"/>
                        </a:spcBef>
                        <a:spcAft>
                          <a:spcPts val="0"/>
                        </a:spcAft>
                        <a:buNone/>
                      </a:pPr>
                      <a:r>
                        <a:rPr lang="en-US" sz="3000">
                          <a:solidFill>
                            <a:schemeClr val="dk2"/>
                          </a:solidFill>
                        </a:rPr>
                        <a:t>0.06115833</a:t>
                      </a:r>
                      <a:endParaRPr sz="3000" i="1"/>
                    </a:p>
                  </a:txBody>
                  <a:tcPr marL="91425" marR="91425" marT="91425" marB="91425"/>
                </a:tc>
                <a:extLst>
                  <a:ext uri="{0D108BD9-81ED-4DB2-BD59-A6C34878D82A}">
                    <a16:rowId xmlns:a16="http://schemas.microsoft.com/office/drawing/2014/main" val="10003"/>
                  </a:ext>
                </a:extLst>
              </a:tr>
              <a:tr h="1258100">
                <a:tc>
                  <a:txBody>
                    <a:bodyPr/>
                    <a:lstStyle/>
                    <a:p>
                      <a:pPr marL="0" lvl="0" indent="0" algn="l" rtl="0">
                        <a:spcBef>
                          <a:spcPts val="0"/>
                        </a:spcBef>
                        <a:spcAft>
                          <a:spcPts val="0"/>
                        </a:spcAft>
                        <a:buNone/>
                      </a:pPr>
                      <a:r>
                        <a:rPr lang="en-US" sz="3600" b="1" i="1">
                          <a:solidFill>
                            <a:srgbClr val="FF0000"/>
                          </a:solidFill>
                        </a:rPr>
                        <a:t>TBATS</a:t>
                      </a:r>
                      <a:endParaRPr sz="3600" b="1" i="1">
                        <a:solidFill>
                          <a:srgbClr val="FF0000"/>
                        </a:solidFill>
                      </a:endParaRPr>
                    </a:p>
                  </a:txBody>
                  <a:tcPr marL="91425" marR="91425" marT="91425" marB="91425"/>
                </a:tc>
                <a:tc>
                  <a:txBody>
                    <a:bodyPr/>
                    <a:lstStyle/>
                    <a:p>
                      <a:pPr marL="0" lvl="0" indent="0" algn="ctr" rtl="0">
                        <a:spcBef>
                          <a:spcPts val="0"/>
                        </a:spcBef>
                        <a:spcAft>
                          <a:spcPts val="0"/>
                        </a:spcAft>
                        <a:buNone/>
                      </a:pPr>
                      <a:r>
                        <a:rPr lang="en-US" sz="3000" b="1">
                          <a:solidFill>
                            <a:srgbClr val="FF0000"/>
                          </a:solidFill>
                        </a:rPr>
                        <a:t>0.02833636 </a:t>
                      </a:r>
                      <a:endParaRPr sz="3000" b="1">
                        <a:solidFill>
                          <a:srgbClr val="FF0000"/>
                        </a:solidFill>
                      </a:endParaRPr>
                    </a:p>
                    <a:p>
                      <a:pPr marL="0" lvl="0" indent="0" algn="ctr" rtl="0">
                        <a:spcBef>
                          <a:spcPts val="0"/>
                        </a:spcBef>
                        <a:spcAft>
                          <a:spcPts val="0"/>
                        </a:spcAft>
                        <a:buNone/>
                      </a:pPr>
                      <a:endParaRPr sz="3000" b="1" i="1">
                        <a:solidFill>
                          <a:srgbClr val="FF0000"/>
                        </a:solidFill>
                      </a:endParaRPr>
                    </a:p>
                  </a:txBody>
                  <a:tcPr marL="91425" marR="91425" marT="91425" marB="91425"/>
                </a:tc>
                <a:tc>
                  <a:txBody>
                    <a:bodyPr/>
                    <a:lstStyle/>
                    <a:p>
                      <a:pPr marL="0" lvl="0" indent="0" algn="ctr" rtl="0">
                        <a:spcBef>
                          <a:spcPts val="0"/>
                        </a:spcBef>
                        <a:spcAft>
                          <a:spcPts val="0"/>
                        </a:spcAft>
                        <a:buNone/>
                      </a:pPr>
                      <a:r>
                        <a:rPr lang="en-US" sz="3000" b="1">
                          <a:solidFill>
                            <a:srgbClr val="FF0000"/>
                          </a:solidFill>
                        </a:rPr>
                        <a:t>1.09201 </a:t>
                      </a:r>
                      <a:endParaRPr sz="3000" b="1">
                        <a:solidFill>
                          <a:srgbClr val="FF0000"/>
                        </a:solidFill>
                      </a:endParaRPr>
                    </a:p>
                    <a:p>
                      <a:pPr marL="0" lvl="0" indent="0" algn="ctr" rtl="0">
                        <a:spcBef>
                          <a:spcPts val="0"/>
                        </a:spcBef>
                        <a:spcAft>
                          <a:spcPts val="0"/>
                        </a:spcAft>
                        <a:buNone/>
                      </a:pPr>
                      <a:endParaRPr sz="3000" b="1" i="1">
                        <a:solidFill>
                          <a:srgbClr val="FF0000"/>
                        </a:solidFill>
                      </a:endParaRPr>
                    </a:p>
                  </a:txBody>
                  <a:tcPr marL="91425" marR="91425" marT="91425" marB="91425"/>
                </a:tc>
                <a:tc>
                  <a:txBody>
                    <a:bodyPr/>
                    <a:lstStyle/>
                    <a:p>
                      <a:pPr marL="0" lvl="0" indent="0" algn="ctr" rtl="0">
                        <a:spcBef>
                          <a:spcPts val="0"/>
                        </a:spcBef>
                        <a:spcAft>
                          <a:spcPts val="0"/>
                        </a:spcAft>
                        <a:buNone/>
                      </a:pPr>
                      <a:r>
                        <a:rPr lang="en-US" sz="3000" b="1">
                          <a:solidFill>
                            <a:srgbClr val="FF0000"/>
                          </a:solidFill>
                        </a:rPr>
                        <a:t>0.06286343 </a:t>
                      </a:r>
                      <a:endParaRPr sz="3000" b="1">
                        <a:solidFill>
                          <a:srgbClr val="FF0000"/>
                        </a:solidFill>
                      </a:endParaRPr>
                    </a:p>
                    <a:p>
                      <a:pPr marL="0" lvl="0" indent="0" algn="ctr" rtl="0">
                        <a:spcBef>
                          <a:spcPts val="0"/>
                        </a:spcBef>
                        <a:spcAft>
                          <a:spcPts val="0"/>
                        </a:spcAft>
                        <a:buNone/>
                      </a:pPr>
                      <a:endParaRPr sz="3000" b="1" i="1">
                        <a:solidFill>
                          <a:srgbClr val="FF0000"/>
                        </a:solidFill>
                      </a:endParaRPr>
                    </a:p>
                  </a:txBody>
                  <a:tcPr marL="91425" marR="91425" marT="91425" marB="91425"/>
                </a:tc>
                <a:extLst>
                  <a:ext uri="{0D108BD9-81ED-4DB2-BD59-A6C34878D82A}">
                    <a16:rowId xmlns:a16="http://schemas.microsoft.com/office/drawing/2014/main" val="10004"/>
                  </a:ext>
                </a:extLst>
              </a:tr>
              <a:tr h="1258100">
                <a:tc>
                  <a:txBody>
                    <a:bodyPr/>
                    <a:lstStyle/>
                    <a:p>
                      <a:pPr marL="0" lvl="0" indent="0" algn="l" rtl="0">
                        <a:spcBef>
                          <a:spcPts val="0"/>
                        </a:spcBef>
                        <a:spcAft>
                          <a:spcPts val="0"/>
                        </a:spcAft>
                        <a:buNone/>
                      </a:pPr>
                      <a:r>
                        <a:rPr lang="en-US" sz="3600" b="1" i="1"/>
                        <a:t>ARMA-GARCH</a:t>
                      </a:r>
                      <a:endParaRPr sz="3600" b="1" i="1"/>
                    </a:p>
                  </a:txBody>
                  <a:tcPr marL="91425" marR="91425" marT="91425" marB="91425"/>
                </a:tc>
                <a:tc>
                  <a:txBody>
                    <a:bodyPr/>
                    <a:lstStyle/>
                    <a:p>
                      <a:pPr marL="0" lvl="0" indent="0" algn="ctr" rtl="0">
                        <a:spcBef>
                          <a:spcPts val="0"/>
                        </a:spcBef>
                        <a:spcAft>
                          <a:spcPts val="0"/>
                        </a:spcAft>
                        <a:buNone/>
                      </a:pPr>
                      <a:r>
                        <a:rPr lang="en-US" sz="3000">
                          <a:solidFill>
                            <a:schemeClr val="dk2"/>
                          </a:solidFill>
                        </a:rPr>
                        <a:t>1.987949</a:t>
                      </a:r>
                      <a:endParaRPr sz="3000">
                        <a:solidFill>
                          <a:schemeClr val="dk2"/>
                        </a:solidFill>
                      </a:endParaRPr>
                    </a:p>
                    <a:p>
                      <a:pPr marL="0" lvl="0" indent="0" algn="ctr" rtl="0">
                        <a:spcBef>
                          <a:spcPts val="0"/>
                        </a:spcBef>
                        <a:spcAft>
                          <a:spcPts val="0"/>
                        </a:spcAft>
                        <a:buNone/>
                      </a:pPr>
                      <a:endParaRPr sz="3000">
                        <a:solidFill>
                          <a:schemeClr val="dk2"/>
                        </a:solidFill>
                      </a:endParaRPr>
                    </a:p>
                  </a:txBody>
                  <a:tcPr marL="91425" marR="91425" marT="91425" marB="91425"/>
                </a:tc>
                <a:tc>
                  <a:txBody>
                    <a:bodyPr/>
                    <a:lstStyle/>
                    <a:p>
                      <a:pPr marL="0" lvl="0" indent="0" algn="ctr" rtl="0">
                        <a:spcBef>
                          <a:spcPts val="0"/>
                        </a:spcBef>
                        <a:spcAft>
                          <a:spcPts val="0"/>
                        </a:spcAft>
                        <a:buNone/>
                      </a:pPr>
                      <a:r>
                        <a:rPr lang="en-US" sz="3000">
                          <a:solidFill>
                            <a:schemeClr val="dk2"/>
                          </a:solidFill>
                        </a:rPr>
                        <a:t>0.01904492</a:t>
                      </a:r>
                      <a:endParaRPr sz="3000">
                        <a:solidFill>
                          <a:schemeClr val="dk2"/>
                        </a:solidFill>
                      </a:endParaRPr>
                    </a:p>
                    <a:p>
                      <a:pPr marL="0" lvl="0" indent="0" algn="ctr" rtl="0">
                        <a:spcBef>
                          <a:spcPts val="0"/>
                        </a:spcBef>
                        <a:spcAft>
                          <a:spcPts val="0"/>
                        </a:spcAft>
                        <a:buNone/>
                      </a:pPr>
                      <a:endParaRPr sz="3000" i="1"/>
                    </a:p>
                  </a:txBody>
                  <a:tcPr marL="91425" marR="91425" marT="91425" marB="91425"/>
                </a:tc>
                <a:tc>
                  <a:txBody>
                    <a:bodyPr/>
                    <a:lstStyle/>
                    <a:p>
                      <a:pPr marL="0" lvl="0" indent="0" algn="ctr" rtl="0">
                        <a:spcBef>
                          <a:spcPts val="0"/>
                        </a:spcBef>
                        <a:spcAft>
                          <a:spcPts val="0"/>
                        </a:spcAft>
                        <a:buNone/>
                      </a:pPr>
                      <a:r>
                        <a:rPr lang="en-US" sz="3000">
                          <a:solidFill>
                            <a:schemeClr val="dk2"/>
                          </a:solidFill>
                        </a:rPr>
                        <a:t>1.273061 </a:t>
                      </a:r>
                      <a:endParaRPr sz="3000">
                        <a:solidFill>
                          <a:schemeClr val="dk2"/>
                        </a:solidFill>
                      </a:endParaRPr>
                    </a:p>
                    <a:p>
                      <a:pPr marL="0" lvl="0" indent="0" algn="ctr" rtl="0">
                        <a:spcBef>
                          <a:spcPts val="0"/>
                        </a:spcBef>
                        <a:spcAft>
                          <a:spcPts val="0"/>
                        </a:spcAft>
                        <a:buNone/>
                      </a:pPr>
                      <a:endParaRPr sz="3000" i="1"/>
                    </a:p>
                  </a:txBody>
                  <a:tcPr marL="91425" marR="91425" marT="91425" marB="91425"/>
                </a:tc>
                <a:extLst>
                  <a:ext uri="{0D108BD9-81ED-4DB2-BD59-A6C34878D82A}">
                    <a16:rowId xmlns:a16="http://schemas.microsoft.com/office/drawing/2014/main" val="10005"/>
                  </a:ext>
                </a:extLst>
              </a:tr>
            </a:tbl>
          </a:graphicData>
        </a:graphic>
      </p:graphicFrame>
      <p:pic>
        <p:nvPicPr>
          <p:cNvPr id="374" name="Google Shape;374;p20"/>
          <p:cNvPicPr preferRelativeResize="0"/>
          <p:nvPr/>
        </p:nvPicPr>
        <p:blipFill>
          <a:blip r:embed="rId3">
            <a:alphaModFix/>
          </a:blip>
          <a:stretch>
            <a:fillRect/>
          </a:stretch>
        </p:blipFill>
        <p:spPr>
          <a:xfrm>
            <a:off x="22234525" y="11572875"/>
            <a:ext cx="2143125" cy="21431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1"/>
          <p:cNvSpPr txBox="1"/>
          <p:nvPr/>
        </p:nvSpPr>
        <p:spPr>
          <a:xfrm>
            <a:off x="937650" y="2430375"/>
            <a:ext cx="21919200" cy="11069100"/>
          </a:xfrm>
          <a:prstGeom prst="rect">
            <a:avLst/>
          </a:prstGeom>
          <a:noFill/>
          <a:ln>
            <a:noFill/>
          </a:ln>
        </p:spPr>
        <p:txBody>
          <a:bodyPr spcFirstLastPara="1" wrap="square" lIns="91425" tIns="91425" rIns="91425" bIns="91425" anchor="t" anchorCtr="0">
            <a:noAutofit/>
          </a:bodyPr>
          <a:lstStyle/>
          <a:p>
            <a:pPr marL="457200" lvl="0" indent="-444500" algn="l" rtl="0">
              <a:spcBef>
                <a:spcPts val="0"/>
              </a:spcBef>
              <a:spcAft>
                <a:spcPts val="0"/>
              </a:spcAft>
              <a:buClr>
                <a:schemeClr val="dk2"/>
              </a:buClr>
              <a:buSzPts val="3400"/>
              <a:buFont typeface="Lato"/>
              <a:buChar char="●"/>
            </a:pPr>
            <a:r>
              <a:rPr lang="en-US" sz="3400" b="1">
                <a:solidFill>
                  <a:schemeClr val="dk2"/>
                </a:solidFill>
                <a:latin typeface="Lato"/>
                <a:ea typeface="Lato"/>
                <a:cs typeface="Lato"/>
                <a:sym typeface="Lato"/>
              </a:rPr>
              <a:t>ARIMA (AutoRegressive Integrated Moving Average):</a:t>
            </a:r>
            <a:endParaRPr sz="3400" b="1">
              <a:solidFill>
                <a:schemeClr val="dk2"/>
              </a:solidFill>
              <a:latin typeface="Lato"/>
              <a:ea typeface="Lato"/>
              <a:cs typeface="Lato"/>
              <a:sym typeface="Lato"/>
            </a:endParaRPr>
          </a:p>
          <a:p>
            <a:pPr marL="914400" lvl="1" indent="-438150" algn="l" rtl="0">
              <a:spcBef>
                <a:spcPts val="0"/>
              </a:spcBef>
              <a:spcAft>
                <a:spcPts val="0"/>
              </a:spcAft>
              <a:buClr>
                <a:schemeClr val="dk2"/>
              </a:buClr>
              <a:buSzPts val="3300"/>
              <a:buFont typeface="Lato"/>
              <a:buChar char="○"/>
            </a:pPr>
            <a:r>
              <a:rPr lang="en-US" sz="3300">
                <a:solidFill>
                  <a:schemeClr val="dk2"/>
                </a:solidFill>
                <a:latin typeface="Lato"/>
                <a:ea typeface="Lato"/>
                <a:cs typeface="Lato"/>
                <a:sym typeface="Lato"/>
              </a:rPr>
              <a:t>Captures linear dependencies. Reasonable performance but higher errors compared to other models.</a:t>
            </a:r>
            <a:endParaRPr sz="3300">
              <a:solidFill>
                <a:schemeClr val="dk2"/>
              </a:solidFill>
              <a:latin typeface="Lato"/>
              <a:ea typeface="Lato"/>
              <a:cs typeface="Lato"/>
              <a:sym typeface="Lato"/>
            </a:endParaRPr>
          </a:p>
          <a:p>
            <a:pPr marL="0" lvl="0" indent="0" algn="l" rtl="0">
              <a:spcBef>
                <a:spcPts val="0"/>
              </a:spcBef>
              <a:spcAft>
                <a:spcPts val="0"/>
              </a:spcAft>
              <a:buNone/>
            </a:pPr>
            <a:endParaRPr sz="3200">
              <a:solidFill>
                <a:schemeClr val="dk2"/>
              </a:solidFill>
              <a:latin typeface="Lato"/>
              <a:ea typeface="Lato"/>
              <a:cs typeface="Lato"/>
              <a:sym typeface="Lato"/>
            </a:endParaRPr>
          </a:p>
          <a:p>
            <a:pPr marL="457200" lvl="0" indent="-444500" algn="l" rtl="0">
              <a:spcBef>
                <a:spcPts val="0"/>
              </a:spcBef>
              <a:spcAft>
                <a:spcPts val="0"/>
              </a:spcAft>
              <a:buClr>
                <a:schemeClr val="dk2"/>
              </a:buClr>
              <a:buSzPts val="3400"/>
              <a:buFont typeface="Lato"/>
              <a:buChar char="●"/>
            </a:pPr>
            <a:r>
              <a:rPr lang="en-US" sz="3400" b="1">
                <a:solidFill>
                  <a:schemeClr val="dk2"/>
                </a:solidFill>
                <a:latin typeface="Lato"/>
                <a:ea typeface="Lato"/>
                <a:cs typeface="Lato"/>
                <a:sym typeface="Lato"/>
              </a:rPr>
              <a:t>SARIMA (Seasonal ARIMA):</a:t>
            </a:r>
            <a:endParaRPr sz="3400" b="1">
              <a:solidFill>
                <a:schemeClr val="dk2"/>
              </a:solidFill>
              <a:latin typeface="Lato"/>
              <a:ea typeface="Lato"/>
              <a:cs typeface="Lato"/>
              <a:sym typeface="Lato"/>
            </a:endParaRPr>
          </a:p>
          <a:p>
            <a:pPr marL="914400" lvl="1" indent="-438150" algn="l" rtl="0">
              <a:spcBef>
                <a:spcPts val="0"/>
              </a:spcBef>
              <a:spcAft>
                <a:spcPts val="0"/>
              </a:spcAft>
              <a:buClr>
                <a:schemeClr val="dk2"/>
              </a:buClr>
              <a:buSzPts val="3300"/>
              <a:buFont typeface="Lato"/>
              <a:buChar char="○"/>
            </a:pPr>
            <a:r>
              <a:rPr lang="en-US" sz="3300">
                <a:solidFill>
                  <a:schemeClr val="dk2"/>
                </a:solidFill>
                <a:latin typeface="Lato"/>
                <a:ea typeface="Lato"/>
                <a:cs typeface="Lato"/>
                <a:sym typeface="Lato"/>
              </a:rPr>
              <a:t>Extends ARIMA to capture seasonality. Relatively high RMSE and MAPE, indicating less accurate predictions.</a:t>
            </a:r>
            <a:endParaRPr sz="3300">
              <a:solidFill>
                <a:schemeClr val="dk2"/>
              </a:solidFill>
              <a:latin typeface="Lato"/>
              <a:ea typeface="Lato"/>
              <a:cs typeface="Lato"/>
              <a:sym typeface="Lato"/>
            </a:endParaRPr>
          </a:p>
          <a:p>
            <a:pPr marL="0" lvl="0" indent="0" algn="l" rtl="0">
              <a:spcBef>
                <a:spcPts val="0"/>
              </a:spcBef>
              <a:spcAft>
                <a:spcPts val="0"/>
              </a:spcAft>
              <a:buNone/>
            </a:pPr>
            <a:endParaRPr sz="3300">
              <a:solidFill>
                <a:schemeClr val="dk2"/>
              </a:solidFill>
              <a:latin typeface="Lato"/>
              <a:ea typeface="Lato"/>
              <a:cs typeface="Lato"/>
              <a:sym typeface="Lato"/>
            </a:endParaRPr>
          </a:p>
          <a:p>
            <a:pPr marL="457200" lvl="0" indent="-444500" algn="l" rtl="0">
              <a:spcBef>
                <a:spcPts val="0"/>
              </a:spcBef>
              <a:spcAft>
                <a:spcPts val="0"/>
              </a:spcAft>
              <a:buClr>
                <a:schemeClr val="dk2"/>
              </a:buClr>
              <a:buSzPts val="3400"/>
              <a:buFont typeface="Lato"/>
              <a:buChar char="●"/>
            </a:pPr>
            <a:r>
              <a:rPr lang="en-US" sz="3400" b="1">
                <a:solidFill>
                  <a:schemeClr val="dk2"/>
                </a:solidFill>
                <a:latin typeface="Lato"/>
                <a:ea typeface="Lato"/>
                <a:cs typeface="Lato"/>
                <a:sym typeface="Lato"/>
              </a:rPr>
              <a:t>Holt-Winters:</a:t>
            </a:r>
            <a:endParaRPr sz="3400" b="1">
              <a:solidFill>
                <a:schemeClr val="dk2"/>
              </a:solidFill>
              <a:latin typeface="Lato"/>
              <a:ea typeface="Lato"/>
              <a:cs typeface="Lato"/>
              <a:sym typeface="Lato"/>
            </a:endParaRPr>
          </a:p>
          <a:p>
            <a:pPr marL="914400" lvl="1" indent="-438150" algn="l" rtl="0">
              <a:spcBef>
                <a:spcPts val="0"/>
              </a:spcBef>
              <a:spcAft>
                <a:spcPts val="0"/>
              </a:spcAft>
              <a:buClr>
                <a:schemeClr val="dk2"/>
              </a:buClr>
              <a:buSzPts val="3300"/>
              <a:buFont typeface="Lato"/>
              <a:buChar char="○"/>
            </a:pPr>
            <a:r>
              <a:rPr lang="en-US" sz="3300">
                <a:solidFill>
                  <a:schemeClr val="dk2"/>
                </a:solidFill>
                <a:latin typeface="Lato"/>
                <a:ea typeface="Lato"/>
                <a:cs typeface="Lato"/>
                <a:sym typeface="Lato"/>
              </a:rPr>
              <a:t>Uses exponential smoothing to capture trend and seasonality. Low RMSE and MASE, indicating good performance in capturing trend and seasonality.</a:t>
            </a:r>
            <a:endParaRPr sz="3300">
              <a:solidFill>
                <a:schemeClr val="dk2"/>
              </a:solidFill>
              <a:latin typeface="Lato"/>
              <a:ea typeface="Lato"/>
              <a:cs typeface="Lato"/>
              <a:sym typeface="Lato"/>
            </a:endParaRPr>
          </a:p>
          <a:p>
            <a:pPr marL="457200" lvl="0" indent="0" algn="l" rtl="0">
              <a:spcBef>
                <a:spcPts val="0"/>
              </a:spcBef>
              <a:spcAft>
                <a:spcPts val="0"/>
              </a:spcAft>
              <a:buNone/>
            </a:pPr>
            <a:endParaRPr sz="3300">
              <a:solidFill>
                <a:schemeClr val="dk2"/>
              </a:solidFill>
              <a:latin typeface="Lato"/>
              <a:ea typeface="Lato"/>
              <a:cs typeface="Lato"/>
              <a:sym typeface="Lato"/>
            </a:endParaRPr>
          </a:p>
          <a:p>
            <a:pPr marL="457200" lvl="0" indent="-444500" algn="l" rtl="0">
              <a:spcBef>
                <a:spcPts val="0"/>
              </a:spcBef>
              <a:spcAft>
                <a:spcPts val="0"/>
              </a:spcAft>
              <a:buClr>
                <a:srgbClr val="FF0000"/>
              </a:buClr>
              <a:buSzPts val="3400"/>
              <a:buFont typeface="Lato"/>
              <a:buChar char="●"/>
            </a:pPr>
            <a:r>
              <a:rPr lang="en-US" sz="3400" b="1">
                <a:solidFill>
                  <a:srgbClr val="FF0000"/>
                </a:solidFill>
                <a:latin typeface="Lato"/>
                <a:ea typeface="Lato"/>
                <a:cs typeface="Lato"/>
                <a:sym typeface="Lato"/>
              </a:rPr>
              <a:t>TBATS:</a:t>
            </a:r>
            <a:endParaRPr sz="3400" b="1">
              <a:solidFill>
                <a:srgbClr val="FF0000"/>
              </a:solidFill>
              <a:latin typeface="Lato"/>
              <a:ea typeface="Lato"/>
              <a:cs typeface="Lato"/>
              <a:sym typeface="Lato"/>
            </a:endParaRPr>
          </a:p>
          <a:p>
            <a:pPr marL="914400" lvl="1" indent="-438150" algn="l" rtl="0">
              <a:spcBef>
                <a:spcPts val="0"/>
              </a:spcBef>
              <a:spcAft>
                <a:spcPts val="0"/>
              </a:spcAft>
              <a:buClr>
                <a:schemeClr val="dk2"/>
              </a:buClr>
              <a:buSzPts val="3300"/>
              <a:buFont typeface="Lato"/>
              <a:buChar char="○"/>
            </a:pPr>
            <a:r>
              <a:rPr lang="en-US" sz="3300">
                <a:solidFill>
                  <a:schemeClr val="dk2"/>
                </a:solidFill>
                <a:latin typeface="Lato"/>
                <a:ea typeface="Lato"/>
                <a:cs typeface="Lato"/>
                <a:sym typeface="Lato"/>
              </a:rPr>
              <a:t>Captures complex seasonal patterns. Very low RMSE and MASE, excellent in capturing complex seasonal patterns.</a:t>
            </a:r>
            <a:endParaRPr sz="3300">
              <a:solidFill>
                <a:schemeClr val="dk2"/>
              </a:solidFill>
              <a:latin typeface="Lato"/>
              <a:ea typeface="Lato"/>
              <a:cs typeface="Lato"/>
              <a:sym typeface="Lato"/>
            </a:endParaRPr>
          </a:p>
          <a:p>
            <a:pPr marL="914400" lvl="0" indent="0" algn="l" rtl="0">
              <a:spcBef>
                <a:spcPts val="0"/>
              </a:spcBef>
              <a:spcAft>
                <a:spcPts val="0"/>
              </a:spcAft>
              <a:buNone/>
            </a:pPr>
            <a:endParaRPr sz="3300">
              <a:solidFill>
                <a:schemeClr val="dk2"/>
              </a:solidFill>
              <a:latin typeface="Lato"/>
              <a:ea typeface="Lato"/>
              <a:cs typeface="Lato"/>
              <a:sym typeface="Lato"/>
            </a:endParaRPr>
          </a:p>
          <a:p>
            <a:pPr marL="457200" lvl="0" indent="-444500" algn="l" rtl="0">
              <a:spcBef>
                <a:spcPts val="0"/>
              </a:spcBef>
              <a:spcAft>
                <a:spcPts val="0"/>
              </a:spcAft>
              <a:buClr>
                <a:schemeClr val="dk2"/>
              </a:buClr>
              <a:buSzPts val="3400"/>
              <a:buFont typeface="Lato"/>
              <a:buChar char="●"/>
            </a:pPr>
            <a:r>
              <a:rPr lang="en-US" sz="3400" b="1">
                <a:solidFill>
                  <a:schemeClr val="dk2"/>
                </a:solidFill>
                <a:latin typeface="Lato"/>
                <a:ea typeface="Lato"/>
                <a:cs typeface="Lato"/>
                <a:sym typeface="Lato"/>
              </a:rPr>
              <a:t>ARMA-GARCH:</a:t>
            </a:r>
            <a:endParaRPr sz="3400" b="1">
              <a:solidFill>
                <a:schemeClr val="dk2"/>
              </a:solidFill>
              <a:latin typeface="Lato"/>
              <a:ea typeface="Lato"/>
              <a:cs typeface="Lato"/>
              <a:sym typeface="Lato"/>
            </a:endParaRPr>
          </a:p>
          <a:p>
            <a:pPr marL="914400" lvl="1" indent="-438150" algn="l" rtl="0">
              <a:spcBef>
                <a:spcPts val="0"/>
              </a:spcBef>
              <a:spcAft>
                <a:spcPts val="0"/>
              </a:spcAft>
              <a:buClr>
                <a:schemeClr val="dk2"/>
              </a:buClr>
              <a:buSzPts val="3300"/>
              <a:buFont typeface="Lato"/>
              <a:buChar char="○"/>
            </a:pPr>
            <a:r>
              <a:rPr lang="en-US" sz="3300">
                <a:solidFill>
                  <a:schemeClr val="dk2"/>
                </a:solidFill>
                <a:latin typeface="Lato"/>
                <a:ea typeface="Lato"/>
                <a:cs typeface="Lato"/>
                <a:sym typeface="Lato"/>
              </a:rPr>
              <a:t>Combines ARMA for mean and GARCH for volatility modeling. Low MAPE indicates good percentage accuracy, but RMSE and MASE suggest it is slightly less effective in comparison to Holt-Winters and TBATS.</a:t>
            </a:r>
            <a:endParaRPr sz="3300">
              <a:solidFill>
                <a:schemeClr val="dk2"/>
              </a:solidFill>
              <a:latin typeface="Lato"/>
              <a:ea typeface="Lato"/>
              <a:cs typeface="Lato"/>
              <a:sym typeface="Lato"/>
            </a:endParaRPr>
          </a:p>
          <a:p>
            <a:pPr marL="0" lvl="0" indent="0" algn="l" rtl="0">
              <a:spcBef>
                <a:spcPts val="0"/>
              </a:spcBef>
              <a:spcAft>
                <a:spcPts val="0"/>
              </a:spcAft>
              <a:buNone/>
            </a:pPr>
            <a:endParaRPr sz="3300">
              <a:solidFill>
                <a:schemeClr val="dk2"/>
              </a:solidFill>
              <a:latin typeface="Lato"/>
              <a:ea typeface="Lato"/>
              <a:cs typeface="Lato"/>
              <a:sym typeface="Lato"/>
            </a:endParaRPr>
          </a:p>
          <a:p>
            <a:pPr marL="0" lvl="0" indent="0" algn="l" rtl="0">
              <a:spcBef>
                <a:spcPts val="0"/>
              </a:spcBef>
              <a:spcAft>
                <a:spcPts val="0"/>
              </a:spcAft>
              <a:buNone/>
            </a:pPr>
            <a:endParaRPr sz="2400">
              <a:solidFill>
                <a:schemeClr val="dk2"/>
              </a:solidFill>
              <a:latin typeface="Lato"/>
              <a:ea typeface="Lato"/>
              <a:cs typeface="Lato"/>
              <a:sym typeface="Lato"/>
            </a:endParaRPr>
          </a:p>
          <a:p>
            <a:pPr marL="0" lvl="0" indent="0" algn="l" rtl="0">
              <a:spcBef>
                <a:spcPts val="0"/>
              </a:spcBef>
              <a:spcAft>
                <a:spcPts val="0"/>
              </a:spcAft>
              <a:buNone/>
            </a:pPr>
            <a:endParaRPr sz="2400">
              <a:solidFill>
                <a:schemeClr val="dk2"/>
              </a:solidFill>
              <a:latin typeface="Lato"/>
              <a:ea typeface="Lato"/>
              <a:cs typeface="Lato"/>
              <a:sym typeface="Lato"/>
            </a:endParaRPr>
          </a:p>
        </p:txBody>
      </p:sp>
      <p:pic>
        <p:nvPicPr>
          <p:cNvPr id="381" name="Google Shape;381;p21"/>
          <p:cNvPicPr preferRelativeResize="0"/>
          <p:nvPr/>
        </p:nvPicPr>
        <p:blipFill>
          <a:blip r:embed="rId3">
            <a:alphaModFix/>
          </a:blip>
          <a:stretch>
            <a:fillRect/>
          </a:stretch>
        </p:blipFill>
        <p:spPr>
          <a:xfrm>
            <a:off x="22234525" y="11572875"/>
            <a:ext cx="2143125" cy="21431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2"/>
          <p:cNvSpPr/>
          <p:nvPr/>
        </p:nvSpPr>
        <p:spPr>
          <a:xfrm>
            <a:off x="8327559" y="3675743"/>
            <a:ext cx="7786917" cy="7786914"/>
          </a:xfrm>
          <a:prstGeom prst="ellipse">
            <a:avLst/>
          </a:prstGeom>
          <a:solidFill>
            <a:schemeClr val="accent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87" name="Google Shape;387;p22"/>
          <p:cNvSpPr/>
          <p:nvPr/>
        </p:nvSpPr>
        <p:spPr>
          <a:xfrm>
            <a:off x="8883767" y="4231951"/>
            <a:ext cx="6674500" cy="6674498"/>
          </a:xfrm>
          <a:prstGeom prst="ellipse">
            <a:avLst/>
          </a:prstGeom>
          <a:solidFill>
            <a:srgbClr val="629EC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88" name="Google Shape;388;p22"/>
          <p:cNvSpPr/>
          <p:nvPr/>
        </p:nvSpPr>
        <p:spPr>
          <a:xfrm>
            <a:off x="9439976" y="4788159"/>
            <a:ext cx="5562084" cy="5562081"/>
          </a:xfrm>
          <a:prstGeom prst="ellipse">
            <a:avLst/>
          </a:prstGeom>
          <a:solidFill>
            <a:schemeClr val="accent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89" name="Google Shape;389;p22"/>
          <p:cNvSpPr/>
          <p:nvPr/>
        </p:nvSpPr>
        <p:spPr>
          <a:xfrm>
            <a:off x="9996184" y="5344367"/>
            <a:ext cx="4449667" cy="4449665"/>
          </a:xfrm>
          <a:prstGeom prst="ellipse">
            <a:avLst/>
          </a:prstGeom>
          <a:solidFill>
            <a:schemeClr val="accent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90" name="Google Shape;390;p22"/>
          <p:cNvSpPr/>
          <p:nvPr/>
        </p:nvSpPr>
        <p:spPr>
          <a:xfrm>
            <a:off x="15426726" y="7182542"/>
            <a:ext cx="2238084" cy="773280"/>
          </a:xfrm>
          <a:custGeom>
            <a:avLst/>
            <a:gdLst/>
            <a:ahLst/>
            <a:cxnLst/>
            <a:rect l="l" t="t" r="r" b="b"/>
            <a:pathLst>
              <a:path w="21600" h="21600" extrusionOk="0">
                <a:moveTo>
                  <a:pt x="21600" y="0"/>
                </a:moveTo>
                <a:lnTo>
                  <a:pt x="7463" y="0"/>
                </a:lnTo>
                <a:lnTo>
                  <a:pt x="0" y="21600"/>
                </a:ln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91" name="Google Shape;391;p22"/>
          <p:cNvSpPr/>
          <p:nvPr/>
        </p:nvSpPr>
        <p:spPr>
          <a:xfrm>
            <a:off x="7658652" y="4850835"/>
            <a:ext cx="2981692" cy="836504"/>
          </a:xfrm>
          <a:custGeom>
            <a:avLst/>
            <a:gdLst/>
            <a:ahLst/>
            <a:cxnLst/>
            <a:rect l="l" t="t" r="r" b="b"/>
            <a:pathLst>
              <a:path w="21600" h="21600" extrusionOk="0">
                <a:moveTo>
                  <a:pt x="21600" y="21600"/>
                </a:moveTo>
                <a:lnTo>
                  <a:pt x="15540" y="0"/>
                </a:lnTo>
                <a:lnTo>
                  <a:pt x="0" y="0"/>
                </a:ln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92" name="Google Shape;392;p22"/>
          <p:cNvSpPr/>
          <p:nvPr/>
        </p:nvSpPr>
        <p:spPr>
          <a:xfrm>
            <a:off x="7658652" y="8703656"/>
            <a:ext cx="3098636" cy="1654342"/>
          </a:xfrm>
          <a:custGeom>
            <a:avLst/>
            <a:gdLst/>
            <a:ahLst/>
            <a:cxnLst/>
            <a:rect l="l" t="t" r="r" b="b"/>
            <a:pathLst>
              <a:path w="21600" h="21600" extrusionOk="0">
                <a:moveTo>
                  <a:pt x="21600" y="0"/>
                </a:moveTo>
                <a:lnTo>
                  <a:pt x="12572" y="21600"/>
                </a:lnTo>
                <a:lnTo>
                  <a:pt x="0" y="21367"/>
                </a:ln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93" name="Google Shape;393;p22"/>
          <p:cNvSpPr txBox="1"/>
          <p:nvPr/>
        </p:nvSpPr>
        <p:spPr>
          <a:xfrm>
            <a:off x="6417854" y="582539"/>
            <a:ext cx="11541942"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Best Model: TBATS</a:t>
            </a:r>
            <a:endParaRPr/>
          </a:p>
        </p:txBody>
      </p:sp>
      <p:sp>
        <p:nvSpPr>
          <p:cNvPr id="394" name="Google Shape;394;p22"/>
          <p:cNvSpPr txBox="1"/>
          <p:nvPr/>
        </p:nvSpPr>
        <p:spPr>
          <a:xfrm>
            <a:off x="18089475" y="5950700"/>
            <a:ext cx="5562000" cy="3047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en-US" sz="2800">
                <a:solidFill>
                  <a:schemeClr val="dk2"/>
                </a:solidFill>
                <a:latin typeface="Lato"/>
                <a:ea typeface="Lato"/>
                <a:cs typeface="Lato"/>
                <a:sym typeface="Lato"/>
              </a:rPr>
              <a:t>The TBATS model outperforms the other models across all three key metrics. Lower values in these metrics indicate better performance and higher accuracy in predicting future stock prices.</a:t>
            </a:r>
            <a:endParaRPr sz="2800">
              <a:solidFill>
                <a:schemeClr val="dk2"/>
              </a:solidFill>
              <a:latin typeface="Lato"/>
              <a:ea typeface="Lato"/>
              <a:cs typeface="Lato"/>
              <a:sym typeface="Lato"/>
            </a:endParaRPr>
          </a:p>
          <a:p>
            <a:pPr marL="0" marR="0" lvl="0" indent="0" algn="l" rtl="0">
              <a:lnSpc>
                <a:spcPct val="145833"/>
              </a:lnSpc>
              <a:spcBef>
                <a:spcPts val="0"/>
              </a:spcBef>
              <a:spcAft>
                <a:spcPts val="0"/>
              </a:spcAft>
              <a:buNone/>
            </a:pPr>
            <a:endParaRPr sz="2400">
              <a:solidFill>
                <a:schemeClr val="dk1"/>
              </a:solidFill>
              <a:latin typeface="Lato Light"/>
              <a:ea typeface="Lato Light"/>
              <a:cs typeface="Lato Light"/>
              <a:sym typeface="Lato Light"/>
            </a:endParaRPr>
          </a:p>
        </p:txBody>
      </p:sp>
      <p:sp>
        <p:nvSpPr>
          <p:cNvPr id="395" name="Google Shape;395;p22"/>
          <p:cNvSpPr txBox="1"/>
          <p:nvPr/>
        </p:nvSpPr>
        <p:spPr>
          <a:xfrm>
            <a:off x="18089478" y="5344387"/>
            <a:ext cx="4557600" cy="585000"/>
          </a:xfrm>
          <a:prstGeom prst="rect">
            <a:avLst/>
          </a:prstGeom>
          <a:noFill/>
          <a:ln>
            <a:noFill/>
          </a:ln>
        </p:spPr>
        <p:txBody>
          <a:bodyPr spcFirstLastPara="1" wrap="square" lIns="91425" tIns="45700" rIns="91425" bIns="45700" anchor="b" anchorCtr="0">
            <a:spAutoFit/>
          </a:bodyPr>
          <a:lstStyle/>
          <a:p>
            <a:pPr marL="914400" lvl="0" indent="0" algn="l" rtl="0">
              <a:spcBef>
                <a:spcPts val="0"/>
              </a:spcBef>
              <a:spcAft>
                <a:spcPts val="0"/>
              </a:spcAft>
              <a:buNone/>
            </a:pPr>
            <a:r>
              <a:rPr lang="en-US" sz="3200" b="1">
                <a:solidFill>
                  <a:schemeClr val="dk2"/>
                </a:solidFill>
                <a:latin typeface="Lato"/>
                <a:ea typeface="Lato"/>
                <a:cs typeface="Lato"/>
                <a:sym typeface="Lato"/>
              </a:rPr>
              <a:t>Accuracy</a:t>
            </a:r>
            <a:endParaRPr>
              <a:latin typeface="Lato"/>
              <a:ea typeface="Lato"/>
              <a:cs typeface="Lato"/>
              <a:sym typeface="Lato"/>
            </a:endParaRPr>
          </a:p>
        </p:txBody>
      </p:sp>
      <p:sp>
        <p:nvSpPr>
          <p:cNvPr id="396" name="Google Shape;396;p22"/>
          <p:cNvSpPr txBox="1"/>
          <p:nvPr/>
        </p:nvSpPr>
        <p:spPr>
          <a:xfrm>
            <a:off x="1661501" y="4493200"/>
            <a:ext cx="5846100" cy="26166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en-US" sz="2800">
                <a:solidFill>
                  <a:schemeClr val="dk2"/>
                </a:solidFill>
                <a:latin typeface="Lato"/>
                <a:ea typeface="Lato"/>
                <a:cs typeface="Lato"/>
                <a:sym typeface="Lato"/>
              </a:rPr>
              <a:t>The TBATS model is particularly well-suited for handling complex seasonal patterns and long-term trends, which might be present in the Microsoft stock price data.</a:t>
            </a:r>
            <a:endParaRPr sz="2800">
              <a:solidFill>
                <a:schemeClr val="dk2"/>
              </a:solidFill>
              <a:latin typeface="Lato"/>
              <a:ea typeface="Lato"/>
              <a:cs typeface="Lato"/>
              <a:sym typeface="Lato"/>
            </a:endParaRPr>
          </a:p>
          <a:p>
            <a:pPr marL="0" marR="0" lvl="0" indent="0" algn="r" rtl="0">
              <a:lnSpc>
                <a:spcPct val="145833"/>
              </a:lnSpc>
              <a:spcBef>
                <a:spcPts val="0"/>
              </a:spcBef>
              <a:spcAft>
                <a:spcPts val="0"/>
              </a:spcAft>
              <a:buNone/>
            </a:pPr>
            <a:endParaRPr sz="2400">
              <a:solidFill>
                <a:schemeClr val="dk1"/>
              </a:solidFill>
              <a:latin typeface="Lato Light"/>
              <a:ea typeface="Lato Light"/>
              <a:cs typeface="Lato Light"/>
              <a:sym typeface="Lato Light"/>
            </a:endParaRPr>
          </a:p>
        </p:txBody>
      </p:sp>
      <p:sp>
        <p:nvSpPr>
          <p:cNvPr id="397" name="Google Shape;397;p22"/>
          <p:cNvSpPr txBox="1"/>
          <p:nvPr/>
        </p:nvSpPr>
        <p:spPr>
          <a:xfrm>
            <a:off x="1600000" y="3908200"/>
            <a:ext cx="5969100" cy="585000"/>
          </a:xfrm>
          <a:prstGeom prst="rect">
            <a:avLst/>
          </a:prstGeom>
          <a:noFill/>
          <a:ln>
            <a:noFill/>
          </a:ln>
        </p:spPr>
        <p:txBody>
          <a:bodyPr spcFirstLastPara="1" wrap="square" lIns="91425" tIns="45700" rIns="91425" bIns="45700" anchor="b" anchorCtr="0">
            <a:spAutoFit/>
          </a:bodyPr>
          <a:lstStyle/>
          <a:p>
            <a:pPr marL="0" lvl="0" indent="0" algn="l" rtl="0">
              <a:spcBef>
                <a:spcPts val="0"/>
              </a:spcBef>
              <a:spcAft>
                <a:spcPts val="0"/>
              </a:spcAft>
              <a:buNone/>
            </a:pPr>
            <a:r>
              <a:rPr lang="en-US" sz="3200" b="1">
                <a:solidFill>
                  <a:schemeClr val="dk2"/>
                </a:solidFill>
                <a:latin typeface="Lato"/>
                <a:ea typeface="Lato"/>
                <a:cs typeface="Lato"/>
                <a:sym typeface="Lato"/>
              </a:rPr>
              <a:t>Complex Seasonal Patterns</a:t>
            </a:r>
            <a:endParaRPr>
              <a:latin typeface="Lato"/>
              <a:ea typeface="Lato"/>
              <a:cs typeface="Lato"/>
              <a:sym typeface="Lato"/>
            </a:endParaRPr>
          </a:p>
        </p:txBody>
      </p:sp>
      <p:sp>
        <p:nvSpPr>
          <p:cNvPr id="398" name="Google Shape;398;p22"/>
          <p:cNvSpPr txBox="1"/>
          <p:nvPr/>
        </p:nvSpPr>
        <p:spPr>
          <a:xfrm>
            <a:off x="1661501" y="9965075"/>
            <a:ext cx="5969100" cy="31092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en-US" sz="2800">
                <a:solidFill>
                  <a:schemeClr val="dk2"/>
                </a:solidFill>
                <a:latin typeface="Lato"/>
                <a:ea typeface="Lato"/>
                <a:cs typeface="Lato"/>
                <a:sym typeface="Lato"/>
              </a:rPr>
              <a:t>The consistency of low error metrics across different measures (absolute, squared, and percentage errors) reinforces the robustness of the TBATS model.</a:t>
            </a:r>
            <a:endParaRPr sz="2800">
              <a:solidFill>
                <a:schemeClr val="dk2"/>
              </a:solidFill>
              <a:latin typeface="Lato"/>
              <a:ea typeface="Lato"/>
              <a:cs typeface="Lato"/>
              <a:sym typeface="Lato"/>
            </a:endParaRPr>
          </a:p>
          <a:p>
            <a:pPr marL="914400" lvl="0" indent="0" algn="l" rtl="0">
              <a:spcBef>
                <a:spcPts val="0"/>
              </a:spcBef>
              <a:spcAft>
                <a:spcPts val="0"/>
              </a:spcAft>
              <a:buNone/>
            </a:pPr>
            <a:endParaRPr sz="3200">
              <a:solidFill>
                <a:schemeClr val="dk2"/>
              </a:solidFill>
              <a:latin typeface="Lato"/>
              <a:ea typeface="Lato"/>
              <a:cs typeface="Lato"/>
              <a:sym typeface="Lato"/>
            </a:endParaRPr>
          </a:p>
          <a:p>
            <a:pPr marL="0" marR="0" lvl="0" indent="0" algn="r" rtl="0">
              <a:lnSpc>
                <a:spcPct val="145833"/>
              </a:lnSpc>
              <a:spcBef>
                <a:spcPts val="0"/>
              </a:spcBef>
              <a:spcAft>
                <a:spcPts val="0"/>
              </a:spcAft>
              <a:buNone/>
            </a:pPr>
            <a:endParaRPr sz="2400">
              <a:solidFill>
                <a:schemeClr val="dk1"/>
              </a:solidFill>
              <a:latin typeface="Lato Light"/>
              <a:ea typeface="Lato Light"/>
              <a:cs typeface="Lato Light"/>
              <a:sym typeface="Lato Light"/>
            </a:endParaRPr>
          </a:p>
        </p:txBody>
      </p:sp>
      <p:sp>
        <p:nvSpPr>
          <p:cNvPr id="399" name="Google Shape;399;p22"/>
          <p:cNvSpPr txBox="1"/>
          <p:nvPr/>
        </p:nvSpPr>
        <p:spPr>
          <a:xfrm>
            <a:off x="1346200" y="9358749"/>
            <a:ext cx="4872900" cy="585000"/>
          </a:xfrm>
          <a:prstGeom prst="rect">
            <a:avLst/>
          </a:prstGeom>
          <a:noFill/>
          <a:ln>
            <a:noFill/>
          </a:ln>
        </p:spPr>
        <p:txBody>
          <a:bodyPr spcFirstLastPara="1" wrap="square" lIns="91425" tIns="45700" rIns="91425" bIns="45700" anchor="b" anchorCtr="0">
            <a:spAutoFit/>
          </a:bodyPr>
          <a:lstStyle/>
          <a:p>
            <a:pPr marL="914400" lvl="0" indent="0" algn="l" rtl="0">
              <a:spcBef>
                <a:spcPts val="0"/>
              </a:spcBef>
              <a:spcAft>
                <a:spcPts val="0"/>
              </a:spcAft>
              <a:buNone/>
            </a:pPr>
            <a:r>
              <a:rPr lang="en-US" sz="3200" b="1">
                <a:solidFill>
                  <a:schemeClr val="dk2"/>
                </a:solidFill>
                <a:latin typeface="Lato"/>
                <a:ea typeface="Lato"/>
                <a:cs typeface="Lato"/>
                <a:sym typeface="Lato"/>
              </a:rPr>
              <a:t>Consistency</a:t>
            </a:r>
            <a:endParaRPr>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
        <p:cNvGrpSpPr/>
        <p:nvPr/>
      </p:nvGrpSpPr>
      <p:grpSpPr>
        <a:xfrm>
          <a:off x="0" y="0"/>
          <a:ext cx="0" cy="0"/>
          <a:chOff x="0" y="0"/>
          <a:chExt cx="0" cy="0"/>
        </a:xfrm>
      </p:grpSpPr>
      <p:sp>
        <p:nvSpPr>
          <p:cNvPr id="33" name="Google Shape;33;p5"/>
          <p:cNvSpPr txBox="1"/>
          <p:nvPr/>
        </p:nvSpPr>
        <p:spPr>
          <a:xfrm>
            <a:off x="6417854" y="582539"/>
            <a:ext cx="11541900" cy="1015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Team Introduction</a:t>
            </a:r>
            <a:endParaRPr/>
          </a:p>
        </p:txBody>
      </p:sp>
      <p:grpSp>
        <p:nvGrpSpPr>
          <p:cNvPr id="34" name="Google Shape;34;p5"/>
          <p:cNvGrpSpPr/>
          <p:nvPr/>
        </p:nvGrpSpPr>
        <p:grpSpPr>
          <a:xfrm>
            <a:off x="2894258" y="2985928"/>
            <a:ext cx="4858434" cy="4858434"/>
            <a:chOff x="3427658" y="3595528"/>
            <a:chExt cx="4858434" cy="4858434"/>
          </a:xfrm>
        </p:grpSpPr>
        <p:sp>
          <p:nvSpPr>
            <p:cNvPr id="35" name="Google Shape;35;p5"/>
            <p:cNvSpPr/>
            <p:nvPr/>
          </p:nvSpPr>
          <p:spPr>
            <a:xfrm>
              <a:off x="3427658" y="3595528"/>
              <a:ext cx="4858434" cy="4858434"/>
            </a:xfrm>
            <a:custGeom>
              <a:avLst/>
              <a:gdLst/>
              <a:ahLst/>
              <a:cxnLst/>
              <a:rect l="l" t="t" r="r" b="b"/>
              <a:pathLst>
                <a:path w="21600" h="21600" extrusionOk="0">
                  <a:moveTo>
                    <a:pt x="10066" y="0"/>
                  </a:moveTo>
                  <a:cubicBezTo>
                    <a:pt x="9771" y="0"/>
                    <a:pt x="9485" y="246"/>
                    <a:pt x="9442" y="538"/>
                  </a:cubicBezTo>
                  <a:lnTo>
                    <a:pt x="9222" y="2047"/>
                  </a:lnTo>
                  <a:cubicBezTo>
                    <a:pt x="7990" y="2268"/>
                    <a:pt x="6797" y="2754"/>
                    <a:pt x="5728" y="3497"/>
                  </a:cubicBezTo>
                  <a:lnTo>
                    <a:pt x="4504" y="2585"/>
                  </a:lnTo>
                  <a:cubicBezTo>
                    <a:pt x="4277" y="2415"/>
                    <a:pt x="3882" y="2444"/>
                    <a:pt x="3681" y="2644"/>
                  </a:cubicBezTo>
                  <a:lnTo>
                    <a:pt x="2644" y="3681"/>
                  </a:lnTo>
                  <a:cubicBezTo>
                    <a:pt x="2436" y="3890"/>
                    <a:pt x="2409" y="4268"/>
                    <a:pt x="2585" y="4504"/>
                  </a:cubicBezTo>
                  <a:lnTo>
                    <a:pt x="3497" y="5728"/>
                  </a:lnTo>
                  <a:cubicBezTo>
                    <a:pt x="2754" y="6797"/>
                    <a:pt x="2268" y="7990"/>
                    <a:pt x="2047" y="9222"/>
                  </a:cubicBezTo>
                  <a:lnTo>
                    <a:pt x="538" y="9442"/>
                  </a:lnTo>
                  <a:cubicBezTo>
                    <a:pt x="246" y="9485"/>
                    <a:pt x="0" y="9771"/>
                    <a:pt x="0" y="10066"/>
                  </a:cubicBezTo>
                  <a:lnTo>
                    <a:pt x="0" y="11534"/>
                  </a:lnTo>
                  <a:cubicBezTo>
                    <a:pt x="0" y="11829"/>
                    <a:pt x="246" y="12115"/>
                    <a:pt x="538" y="12158"/>
                  </a:cubicBezTo>
                  <a:lnTo>
                    <a:pt x="2047" y="12378"/>
                  </a:lnTo>
                  <a:cubicBezTo>
                    <a:pt x="2268" y="13610"/>
                    <a:pt x="2754" y="14803"/>
                    <a:pt x="3497" y="15872"/>
                  </a:cubicBezTo>
                  <a:lnTo>
                    <a:pt x="2585" y="17096"/>
                  </a:lnTo>
                  <a:cubicBezTo>
                    <a:pt x="2409" y="17333"/>
                    <a:pt x="2435" y="17707"/>
                    <a:pt x="2644" y="17916"/>
                  </a:cubicBezTo>
                  <a:lnTo>
                    <a:pt x="3681" y="18956"/>
                  </a:lnTo>
                  <a:cubicBezTo>
                    <a:pt x="3882" y="19156"/>
                    <a:pt x="4277" y="19185"/>
                    <a:pt x="4504" y="19015"/>
                  </a:cubicBezTo>
                  <a:lnTo>
                    <a:pt x="5731" y="18103"/>
                  </a:lnTo>
                  <a:cubicBezTo>
                    <a:pt x="6799" y="18846"/>
                    <a:pt x="7990" y="19332"/>
                    <a:pt x="9222" y="19553"/>
                  </a:cubicBezTo>
                  <a:lnTo>
                    <a:pt x="9442" y="21062"/>
                  </a:lnTo>
                  <a:cubicBezTo>
                    <a:pt x="9485" y="21354"/>
                    <a:pt x="9771" y="21600"/>
                    <a:pt x="10066" y="21600"/>
                  </a:cubicBezTo>
                  <a:lnTo>
                    <a:pt x="11534" y="21600"/>
                  </a:lnTo>
                  <a:cubicBezTo>
                    <a:pt x="11829" y="21600"/>
                    <a:pt x="12115" y="21354"/>
                    <a:pt x="12158" y="21062"/>
                  </a:cubicBezTo>
                  <a:lnTo>
                    <a:pt x="12381" y="19553"/>
                  </a:lnTo>
                  <a:cubicBezTo>
                    <a:pt x="13612" y="19332"/>
                    <a:pt x="14802" y="18845"/>
                    <a:pt x="15869" y="18103"/>
                  </a:cubicBezTo>
                  <a:lnTo>
                    <a:pt x="17096" y="19015"/>
                  </a:lnTo>
                  <a:cubicBezTo>
                    <a:pt x="17196" y="19090"/>
                    <a:pt x="17329" y="19131"/>
                    <a:pt x="17467" y="19131"/>
                  </a:cubicBezTo>
                  <a:cubicBezTo>
                    <a:pt x="17642" y="19131"/>
                    <a:pt x="17807" y="19067"/>
                    <a:pt x="17919" y="18956"/>
                  </a:cubicBezTo>
                  <a:lnTo>
                    <a:pt x="18956" y="17919"/>
                  </a:lnTo>
                  <a:cubicBezTo>
                    <a:pt x="19164" y="17710"/>
                    <a:pt x="19191" y="17332"/>
                    <a:pt x="19015" y="17096"/>
                  </a:cubicBezTo>
                  <a:lnTo>
                    <a:pt x="18103" y="15872"/>
                  </a:lnTo>
                  <a:cubicBezTo>
                    <a:pt x="18846" y="14803"/>
                    <a:pt x="19332" y="13610"/>
                    <a:pt x="19553" y="12378"/>
                  </a:cubicBezTo>
                  <a:lnTo>
                    <a:pt x="21062" y="12158"/>
                  </a:lnTo>
                  <a:cubicBezTo>
                    <a:pt x="21354" y="12115"/>
                    <a:pt x="21600" y="11829"/>
                    <a:pt x="21600" y="11534"/>
                  </a:cubicBezTo>
                  <a:lnTo>
                    <a:pt x="21600" y="10066"/>
                  </a:lnTo>
                  <a:cubicBezTo>
                    <a:pt x="21600" y="9771"/>
                    <a:pt x="21354" y="9485"/>
                    <a:pt x="21062" y="9442"/>
                  </a:cubicBezTo>
                  <a:lnTo>
                    <a:pt x="19553" y="9222"/>
                  </a:lnTo>
                  <a:cubicBezTo>
                    <a:pt x="19332" y="7990"/>
                    <a:pt x="18846" y="6797"/>
                    <a:pt x="18103" y="5728"/>
                  </a:cubicBezTo>
                  <a:lnTo>
                    <a:pt x="19015" y="4504"/>
                  </a:lnTo>
                  <a:cubicBezTo>
                    <a:pt x="19191" y="4268"/>
                    <a:pt x="19164" y="3893"/>
                    <a:pt x="18956" y="3684"/>
                  </a:cubicBezTo>
                  <a:lnTo>
                    <a:pt x="17919" y="2644"/>
                  </a:lnTo>
                  <a:cubicBezTo>
                    <a:pt x="17719" y="2444"/>
                    <a:pt x="17323" y="2416"/>
                    <a:pt x="17096" y="2585"/>
                  </a:cubicBezTo>
                  <a:lnTo>
                    <a:pt x="15872" y="3497"/>
                  </a:lnTo>
                  <a:cubicBezTo>
                    <a:pt x="14804" y="2754"/>
                    <a:pt x="13612" y="2268"/>
                    <a:pt x="12381" y="2047"/>
                  </a:cubicBezTo>
                  <a:lnTo>
                    <a:pt x="12158" y="538"/>
                  </a:lnTo>
                  <a:cubicBezTo>
                    <a:pt x="12115" y="246"/>
                    <a:pt x="11829" y="0"/>
                    <a:pt x="11534" y="0"/>
                  </a:cubicBezTo>
                  <a:lnTo>
                    <a:pt x="10066" y="0"/>
                  </a:lnTo>
                  <a:close/>
                </a:path>
              </a:pathLst>
            </a:custGeom>
            <a:solidFill>
              <a:schemeClr val="accent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6" name="Google Shape;36;p5"/>
            <p:cNvSpPr txBox="1"/>
            <p:nvPr/>
          </p:nvSpPr>
          <p:spPr>
            <a:xfrm>
              <a:off x="4357164" y="4252025"/>
              <a:ext cx="2999400" cy="5850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3200" b="1">
                  <a:solidFill>
                    <a:schemeClr val="lt1"/>
                  </a:solidFill>
                  <a:latin typeface="Poppins"/>
                  <a:ea typeface="Poppins"/>
                  <a:cs typeface="Poppins"/>
                  <a:sym typeface="Poppins"/>
                </a:rPr>
                <a:t>Amy Sun</a:t>
              </a:r>
              <a:endParaRPr/>
            </a:p>
          </p:txBody>
        </p:sp>
      </p:grpSp>
      <p:grpSp>
        <p:nvGrpSpPr>
          <p:cNvPr id="37" name="Google Shape;37;p5"/>
          <p:cNvGrpSpPr/>
          <p:nvPr/>
        </p:nvGrpSpPr>
        <p:grpSpPr>
          <a:xfrm>
            <a:off x="11400309" y="2797647"/>
            <a:ext cx="4858407" cy="4858408"/>
            <a:chOff x="11400309" y="2569047"/>
            <a:chExt cx="4858407" cy="4858408"/>
          </a:xfrm>
        </p:grpSpPr>
        <p:sp>
          <p:nvSpPr>
            <p:cNvPr id="38" name="Google Shape;38;p5"/>
            <p:cNvSpPr/>
            <p:nvPr/>
          </p:nvSpPr>
          <p:spPr>
            <a:xfrm>
              <a:off x="11400309" y="2569047"/>
              <a:ext cx="4858407" cy="4858408"/>
            </a:xfrm>
            <a:custGeom>
              <a:avLst/>
              <a:gdLst/>
              <a:ahLst/>
              <a:cxnLst/>
              <a:rect l="l" t="t" r="r" b="b"/>
              <a:pathLst>
                <a:path w="21600" h="21600" extrusionOk="0">
                  <a:moveTo>
                    <a:pt x="10066" y="0"/>
                  </a:moveTo>
                  <a:cubicBezTo>
                    <a:pt x="9771" y="0"/>
                    <a:pt x="9485" y="246"/>
                    <a:pt x="9442" y="538"/>
                  </a:cubicBezTo>
                  <a:lnTo>
                    <a:pt x="9222" y="2047"/>
                  </a:lnTo>
                  <a:cubicBezTo>
                    <a:pt x="7990" y="2268"/>
                    <a:pt x="6797" y="2754"/>
                    <a:pt x="5728" y="3497"/>
                  </a:cubicBezTo>
                  <a:lnTo>
                    <a:pt x="4504" y="2585"/>
                  </a:lnTo>
                  <a:cubicBezTo>
                    <a:pt x="4277" y="2415"/>
                    <a:pt x="3882" y="2444"/>
                    <a:pt x="3681" y="2644"/>
                  </a:cubicBezTo>
                  <a:lnTo>
                    <a:pt x="2644" y="3681"/>
                  </a:lnTo>
                  <a:cubicBezTo>
                    <a:pt x="2436" y="3890"/>
                    <a:pt x="2409" y="4268"/>
                    <a:pt x="2585" y="4504"/>
                  </a:cubicBezTo>
                  <a:lnTo>
                    <a:pt x="3497" y="5728"/>
                  </a:lnTo>
                  <a:cubicBezTo>
                    <a:pt x="2754" y="6797"/>
                    <a:pt x="2268" y="7990"/>
                    <a:pt x="2047" y="9222"/>
                  </a:cubicBezTo>
                  <a:lnTo>
                    <a:pt x="538" y="9442"/>
                  </a:lnTo>
                  <a:cubicBezTo>
                    <a:pt x="246" y="9485"/>
                    <a:pt x="0" y="9771"/>
                    <a:pt x="0" y="10066"/>
                  </a:cubicBezTo>
                  <a:lnTo>
                    <a:pt x="0" y="11534"/>
                  </a:lnTo>
                  <a:cubicBezTo>
                    <a:pt x="0" y="11829"/>
                    <a:pt x="246" y="12115"/>
                    <a:pt x="538" y="12158"/>
                  </a:cubicBezTo>
                  <a:lnTo>
                    <a:pt x="2047" y="12378"/>
                  </a:lnTo>
                  <a:cubicBezTo>
                    <a:pt x="2268" y="13610"/>
                    <a:pt x="2754" y="14803"/>
                    <a:pt x="3497" y="15872"/>
                  </a:cubicBezTo>
                  <a:lnTo>
                    <a:pt x="2585" y="17096"/>
                  </a:lnTo>
                  <a:cubicBezTo>
                    <a:pt x="2409" y="17333"/>
                    <a:pt x="2435" y="17707"/>
                    <a:pt x="2644" y="17916"/>
                  </a:cubicBezTo>
                  <a:lnTo>
                    <a:pt x="3681" y="18956"/>
                  </a:lnTo>
                  <a:cubicBezTo>
                    <a:pt x="3882" y="19156"/>
                    <a:pt x="4277" y="19185"/>
                    <a:pt x="4504" y="19015"/>
                  </a:cubicBezTo>
                  <a:lnTo>
                    <a:pt x="5731" y="18103"/>
                  </a:lnTo>
                  <a:cubicBezTo>
                    <a:pt x="6799" y="18846"/>
                    <a:pt x="7990" y="19332"/>
                    <a:pt x="9222" y="19553"/>
                  </a:cubicBezTo>
                  <a:lnTo>
                    <a:pt x="9442" y="21062"/>
                  </a:lnTo>
                  <a:cubicBezTo>
                    <a:pt x="9485" y="21354"/>
                    <a:pt x="9771" y="21600"/>
                    <a:pt x="10066" y="21600"/>
                  </a:cubicBezTo>
                  <a:lnTo>
                    <a:pt x="11534" y="21600"/>
                  </a:lnTo>
                  <a:cubicBezTo>
                    <a:pt x="11829" y="21600"/>
                    <a:pt x="12115" y="21354"/>
                    <a:pt x="12158" y="21062"/>
                  </a:cubicBezTo>
                  <a:lnTo>
                    <a:pt x="12381" y="19553"/>
                  </a:lnTo>
                  <a:cubicBezTo>
                    <a:pt x="13612" y="19332"/>
                    <a:pt x="14802" y="18845"/>
                    <a:pt x="15869" y="18103"/>
                  </a:cubicBezTo>
                  <a:lnTo>
                    <a:pt x="17096" y="19015"/>
                  </a:lnTo>
                  <a:cubicBezTo>
                    <a:pt x="17196" y="19090"/>
                    <a:pt x="17329" y="19131"/>
                    <a:pt x="17467" y="19131"/>
                  </a:cubicBezTo>
                  <a:cubicBezTo>
                    <a:pt x="17642" y="19131"/>
                    <a:pt x="17807" y="19067"/>
                    <a:pt x="17919" y="18956"/>
                  </a:cubicBezTo>
                  <a:lnTo>
                    <a:pt x="18956" y="17919"/>
                  </a:lnTo>
                  <a:cubicBezTo>
                    <a:pt x="19164" y="17710"/>
                    <a:pt x="19191" y="17332"/>
                    <a:pt x="19015" y="17096"/>
                  </a:cubicBezTo>
                  <a:lnTo>
                    <a:pt x="18103" y="15872"/>
                  </a:lnTo>
                  <a:cubicBezTo>
                    <a:pt x="18846" y="14803"/>
                    <a:pt x="19332" y="13610"/>
                    <a:pt x="19553" y="12378"/>
                  </a:cubicBezTo>
                  <a:lnTo>
                    <a:pt x="21062" y="12158"/>
                  </a:lnTo>
                  <a:cubicBezTo>
                    <a:pt x="21354" y="12115"/>
                    <a:pt x="21600" y="11829"/>
                    <a:pt x="21600" y="11534"/>
                  </a:cubicBezTo>
                  <a:lnTo>
                    <a:pt x="21600" y="10066"/>
                  </a:lnTo>
                  <a:cubicBezTo>
                    <a:pt x="21600" y="9771"/>
                    <a:pt x="21354" y="9485"/>
                    <a:pt x="21062" y="9442"/>
                  </a:cubicBezTo>
                  <a:lnTo>
                    <a:pt x="19553" y="9222"/>
                  </a:lnTo>
                  <a:cubicBezTo>
                    <a:pt x="19332" y="7990"/>
                    <a:pt x="18846" y="6797"/>
                    <a:pt x="18103" y="5728"/>
                  </a:cubicBezTo>
                  <a:lnTo>
                    <a:pt x="19015" y="4504"/>
                  </a:lnTo>
                  <a:cubicBezTo>
                    <a:pt x="19191" y="4268"/>
                    <a:pt x="19164" y="3893"/>
                    <a:pt x="18956" y="3684"/>
                  </a:cubicBezTo>
                  <a:lnTo>
                    <a:pt x="17919" y="2644"/>
                  </a:lnTo>
                  <a:cubicBezTo>
                    <a:pt x="17719" y="2444"/>
                    <a:pt x="17323" y="2416"/>
                    <a:pt x="17096" y="2585"/>
                  </a:cubicBezTo>
                  <a:lnTo>
                    <a:pt x="15872" y="3497"/>
                  </a:lnTo>
                  <a:cubicBezTo>
                    <a:pt x="14804" y="2754"/>
                    <a:pt x="13612" y="2268"/>
                    <a:pt x="12381" y="2047"/>
                  </a:cubicBezTo>
                  <a:lnTo>
                    <a:pt x="12158" y="538"/>
                  </a:lnTo>
                  <a:cubicBezTo>
                    <a:pt x="12115" y="246"/>
                    <a:pt x="11829" y="0"/>
                    <a:pt x="11534" y="0"/>
                  </a:cubicBezTo>
                  <a:lnTo>
                    <a:pt x="10066" y="0"/>
                  </a:lnTo>
                  <a:close/>
                </a:path>
              </a:pathLst>
            </a:custGeom>
            <a:solidFill>
              <a:schemeClr val="accent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39" name="Google Shape;39;p5"/>
            <p:cNvSpPr txBox="1"/>
            <p:nvPr/>
          </p:nvSpPr>
          <p:spPr>
            <a:xfrm>
              <a:off x="12605514" y="3303295"/>
              <a:ext cx="2448000" cy="5850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3200" b="1">
                  <a:solidFill>
                    <a:schemeClr val="lt1"/>
                  </a:solidFill>
                  <a:latin typeface="Poppins"/>
                  <a:ea typeface="Poppins"/>
                  <a:cs typeface="Poppins"/>
                  <a:sym typeface="Poppins"/>
                </a:rPr>
                <a:t>Rita Cui</a:t>
              </a:r>
              <a:endParaRPr/>
            </a:p>
          </p:txBody>
        </p:sp>
      </p:grpSp>
      <p:grpSp>
        <p:nvGrpSpPr>
          <p:cNvPr id="40" name="Google Shape;40;p5"/>
          <p:cNvGrpSpPr/>
          <p:nvPr/>
        </p:nvGrpSpPr>
        <p:grpSpPr>
          <a:xfrm>
            <a:off x="16917697" y="7069932"/>
            <a:ext cx="4858407" cy="4858408"/>
            <a:chOff x="17146297" y="6384132"/>
            <a:chExt cx="4858407" cy="4858408"/>
          </a:xfrm>
        </p:grpSpPr>
        <p:sp>
          <p:nvSpPr>
            <p:cNvPr id="41" name="Google Shape;41;p5"/>
            <p:cNvSpPr/>
            <p:nvPr/>
          </p:nvSpPr>
          <p:spPr>
            <a:xfrm>
              <a:off x="17146297" y="6384132"/>
              <a:ext cx="4858406" cy="4858406"/>
            </a:xfrm>
            <a:custGeom>
              <a:avLst/>
              <a:gdLst/>
              <a:ahLst/>
              <a:cxnLst/>
              <a:rect l="l" t="t" r="r" b="b"/>
              <a:pathLst>
                <a:path w="21600" h="21600" extrusionOk="0">
                  <a:moveTo>
                    <a:pt x="10066" y="0"/>
                  </a:moveTo>
                  <a:cubicBezTo>
                    <a:pt x="9771" y="0"/>
                    <a:pt x="9485" y="246"/>
                    <a:pt x="9442" y="538"/>
                  </a:cubicBezTo>
                  <a:lnTo>
                    <a:pt x="9222" y="2047"/>
                  </a:lnTo>
                  <a:cubicBezTo>
                    <a:pt x="7990" y="2268"/>
                    <a:pt x="6797" y="2754"/>
                    <a:pt x="5728" y="3497"/>
                  </a:cubicBezTo>
                  <a:lnTo>
                    <a:pt x="4504" y="2585"/>
                  </a:lnTo>
                  <a:cubicBezTo>
                    <a:pt x="4277" y="2415"/>
                    <a:pt x="3882" y="2444"/>
                    <a:pt x="3681" y="2644"/>
                  </a:cubicBezTo>
                  <a:lnTo>
                    <a:pt x="2644" y="3681"/>
                  </a:lnTo>
                  <a:cubicBezTo>
                    <a:pt x="2436" y="3890"/>
                    <a:pt x="2409" y="4268"/>
                    <a:pt x="2585" y="4504"/>
                  </a:cubicBezTo>
                  <a:lnTo>
                    <a:pt x="3497" y="5728"/>
                  </a:lnTo>
                  <a:cubicBezTo>
                    <a:pt x="2754" y="6797"/>
                    <a:pt x="2268" y="7990"/>
                    <a:pt x="2047" y="9222"/>
                  </a:cubicBezTo>
                  <a:lnTo>
                    <a:pt x="538" y="9442"/>
                  </a:lnTo>
                  <a:cubicBezTo>
                    <a:pt x="246" y="9485"/>
                    <a:pt x="0" y="9771"/>
                    <a:pt x="0" y="10066"/>
                  </a:cubicBezTo>
                  <a:lnTo>
                    <a:pt x="0" y="11534"/>
                  </a:lnTo>
                  <a:cubicBezTo>
                    <a:pt x="0" y="11829"/>
                    <a:pt x="246" y="12115"/>
                    <a:pt x="538" y="12158"/>
                  </a:cubicBezTo>
                  <a:lnTo>
                    <a:pt x="2047" y="12378"/>
                  </a:lnTo>
                  <a:cubicBezTo>
                    <a:pt x="2268" y="13610"/>
                    <a:pt x="2754" y="14803"/>
                    <a:pt x="3497" y="15872"/>
                  </a:cubicBezTo>
                  <a:lnTo>
                    <a:pt x="2585" y="17096"/>
                  </a:lnTo>
                  <a:cubicBezTo>
                    <a:pt x="2409" y="17333"/>
                    <a:pt x="2435" y="17707"/>
                    <a:pt x="2644" y="17916"/>
                  </a:cubicBezTo>
                  <a:lnTo>
                    <a:pt x="3681" y="18956"/>
                  </a:lnTo>
                  <a:cubicBezTo>
                    <a:pt x="3882" y="19156"/>
                    <a:pt x="4277" y="19185"/>
                    <a:pt x="4504" y="19015"/>
                  </a:cubicBezTo>
                  <a:lnTo>
                    <a:pt x="5731" y="18103"/>
                  </a:lnTo>
                  <a:cubicBezTo>
                    <a:pt x="6799" y="18846"/>
                    <a:pt x="7990" y="19332"/>
                    <a:pt x="9222" y="19553"/>
                  </a:cubicBezTo>
                  <a:lnTo>
                    <a:pt x="9442" y="21062"/>
                  </a:lnTo>
                  <a:cubicBezTo>
                    <a:pt x="9485" y="21354"/>
                    <a:pt x="9771" y="21600"/>
                    <a:pt x="10066" y="21600"/>
                  </a:cubicBezTo>
                  <a:lnTo>
                    <a:pt x="11534" y="21600"/>
                  </a:lnTo>
                  <a:cubicBezTo>
                    <a:pt x="11829" y="21600"/>
                    <a:pt x="12115" y="21354"/>
                    <a:pt x="12158" y="21062"/>
                  </a:cubicBezTo>
                  <a:lnTo>
                    <a:pt x="12381" y="19553"/>
                  </a:lnTo>
                  <a:cubicBezTo>
                    <a:pt x="13612" y="19332"/>
                    <a:pt x="14802" y="18845"/>
                    <a:pt x="15869" y="18103"/>
                  </a:cubicBezTo>
                  <a:lnTo>
                    <a:pt x="17096" y="19015"/>
                  </a:lnTo>
                  <a:cubicBezTo>
                    <a:pt x="17196" y="19090"/>
                    <a:pt x="17329" y="19131"/>
                    <a:pt x="17467" y="19131"/>
                  </a:cubicBezTo>
                  <a:cubicBezTo>
                    <a:pt x="17642" y="19131"/>
                    <a:pt x="17807" y="19067"/>
                    <a:pt x="17919" y="18956"/>
                  </a:cubicBezTo>
                  <a:lnTo>
                    <a:pt x="18956" y="17919"/>
                  </a:lnTo>
                  <a:cubicBezTo>
                    <a:pt x="19164" y="17710"/>
                    <a:pt x="19191" y="17332"/>
                    <a:pt x="19015" y="17096"/>
                  </a:cubicBezTo>
                  <a:lnTo>
                    <a:pt x="18103" y="15872"/>
                  </a:lnTo>
                  <a:cubicBezTo>
                    <a:pt x="18846" y="14803"/>
                    <a:pt x="19332" y="13610"/>
                    <a:pt x="19553" y="12378"/>
                  </a:cubicBezTo>
                  <a:lnTo>
                    <a:pt x="21062" y="12158"/>
                  </a:lnTo>
                  <a:cubicBezTo>
                    <a:pt x="21354" y="12115"/>
                    <a:pt x="21600" y="11829"/>
                    <a:pt x="21600" y="11534"/>
                  </a:cubicBezTo>
                  <a:lnTo>
                    <a:pt x="21600" y="10066"/>
                  </a:lnTo>
                  <a:cubicBezTo>
                    <a:pt x="21600" y="9771"/>
                    <a:pt x="21354" y="9485"/>
                    <a:pt x="21062" y="9442"/>
                  </a:cubicBezTo>
                  <a:lnTo>
                    <a:pt x="19553" y="9222"/>
                  </a:lnTo>
                  <a:cubicBezTo>
                    <a:pt x="19332" y="7990"/>
                    <a:pt x="18846" y="6797"/>
                    <a:pt x="18103" y="5728"/>
                  </a:cubicBezTo>
                  <a:lnTo>
                    <a:pt x="19015" y="4504"/>
                  </a:lnTo>
                  <a:cubicBezTo>
                    <a:pt x="19191" y="4268"/>
                    <a:pt x="19164" y="3893"/>
                    <a:pt x="18956" y="3684"/>
                  </a:cubicBezTo>
                  <a:lnTo>
                    <a:pt x="17919" y="2644"/>
                  </a:lnTo>
                  <a:cubicBezTo>
                    <a:pt x="17719" y="2444"/>
                    <a:pt x="17323" y="2416"/>
                    <a:pt x="17096" y="2585"/>
                  </a:cubicBezTo>
                  <a:lnTo>
                    <a:pt x="15872" y="3497"/>
                  </a:lnTo>
                  <a:cubicBezTo>
                    <a:pt x="14804" y="2754"/>
                    <a:pt x="13612" y="2268"/>
                    <a:pt x="12381" y="2047"/>
                  </a:cubicBezTo>
                  <a:lnTo>
                    <a:pt x="12158" y="538"/>
                  </a:lnTo>
                  <a:cubicBezTo>
                    <a:pt x="12115" y="246"/>
                    <a:pt x="11829" y="0"/>
                    <a:pt x="11534" y="0"/>
                  </a:cubicBezTo>
                  <a:lnTo>
                    <a:pt x="10066" y="0"/>
                  </a:lnTo>
                  <a:close/>
                </a:path>
              </a:pathLst>
            </a:custGeom>
            <a:solidFill>
              <a:srgbClr val="72B1D7"/>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42" name="Google Shape;42;p5"/>
            <p:cNvSpPr/>
            <p:nvPr/>
          </p:nvSpPr>
          <p:spPr>
            <a:xfrm>
              <a:off x="17146297" y="6384132"/>
              <a:ext cx="4858407" cy="4858408"/>
            </a:xfrm>
            <a:custGeom>
              <a:avLst/>
              <a:gdLst/>
              <a:ahLst/>
              <a:cxnLst/>
              <a:rect l="l" t="t" r="r" b="b"/>
              <a:pathLst>
                <a:path w="21600" h="21600" extrusionOk="0">
                  <a:moveTo>
                    <a:pt x="10066" y="0"/>
                  </a:moveTo>
                  <a:cubicBezTo>
                    <a:pt x="9771" y="0"/>
                    <a:pt x="9485" y="246"/>
                    <a:pt x="9442" y="538"/>
                  </a:cubicBezTo>
                  <a:lnTo>
                    <a:pt x="9222" y="2047"/>
                  </a:lnTo>
                  <a:cubicBezTo>
                    <a:pt x="7990" y="2268"/>
                    <a:pt x="6797" y="2754"/>
                    <a:pt x="5728" y="3497"/>
                  </a:cubicBezTo>
                  <a:lnTo>
                    <a:pt x="4504" y="2585"/>
                  </a:lnTo>
                  <a:cubicBezTo>
                    <a:pt x="4277" y="2415"/>
                    <a:pt x="3882" y="2444"/>
                    <a:pt x="3681" y="2644"/>
                  </a:cubicBezTo>
                  <a:lnTo>
                    <a:pt x="2644" y="3681"/>
                  </a:lnTo>
                  <a:cubicBezTo>
                    <a:pt x="2436" y="3890"/>
                    <a:pt x="2409" y="4268"/>
                    <a:pt x="2585" y="4504"/>
                  </a:cubicBezTo>
                  <a:lnTo>
                    <a:pt x="3497" y="5728"/>
                  </a:lnTo>
                  <a:cubicBezTo>
                    <a:pt x="2754" y="6797"/>
                    <a:pt x="2268" y="7990"/>
                    <a:pt x="2047" y="9222"/>
                  </a:cubicBezTo>
                  <a:lnTo>
                    <a:pt x="538" y="9442"/>
                  </a:lnTo>
                  <a:cubicBezTo>
                    <a:pt x="246" y="9485"/>
                    <a:pt x="0" y="9771"/>
                    <a:pt x="0" y="10066"/>
                  </a:cubicBezTo>
                  <a:lnTo>
                    <a:pt x="0" y="11534"/>
                  </a:lnTo>
                  <a:cubicBezTo>
                    <a:pt x="0" y="11829"/>
                    <a:pt x="246" y="12115"/>
                    <a:pt x="538" y="12158"/>
                  </a:cubicBezTo>
                  <a:lnTo>
                    <a:pt x="2047" y="12378"/>
                  </a:lnTo>
                  <a:cubicBezTo>
                    <a:pt x="2268" y="13610"/>
                    <a:pt x="2754" y="14803"/>
                    <a:pt x="3497" y="15872"/>
                  </a:cubicBezTo>
                  <a:lnTo>
                    <a:pt x="2585" y="17096"/>
                  </a:lnTo>
                  <a:cubicBezTo>
                    <a:pt x="2409" y="17333"/>
                    <a:pt x="2435" y="17707"/>
                    <a:pt x="2644" y="17916"/>
                  </a:cubicBezTo>
                  <a:lnTo>
                    <a:pt x="3681" y="18956"/>
                  </a:lnTo>
                  <a:cubicBezTo>
                    <a:pt x="3882" y="19156"/>
                    <a:pt x="4277" y="19185"/>
                    <a:pt x="4504" y="19015"/>
                  </a:cubicBezTo>
                  <a:lnTo>
                    <a:pt x="5731" y="18103"/>
                  </a:lnTo>
                  <a:cubicBezTo>
                    <a:pt x="6799" y="18846"/>
                    <a:pt x="7990" y="19332"/>
                    <a:pt x="9222" y="19553"/>
                  </a:cubicBezTo>
                  <a:lnTo>
                    <a:pt x="9442" y="21062"/>
                  </a:lnTo>
                  <a:cubicBezTo>
                    <a:pt x="9485" y="21354"/>
                    <a:pt x="9771" y="21600"/>
                    <a:pt x="10066" y="21600"/>
                  </a:cubicBezTo>
                  <a:lnTo>
                    <a:pt x="11534" y="21600"/>
                  </a:lnTo>
                  <a:cubicBezTo>
                    <a:pt x="11829" y="21600"/>
                    <a:pt x="12115" y="21354"/>
                    <a:pt x="12158" y="21062"/>
                  </a:cubicBezTo>
                  <a:lnTo>
                    <a:pt x="12381" y="19553"/>
                  </a:lnTo>
                  <a:cubicBezTo>
                    <a:pt x="13612" y="19332"/>
                    <a:pt x="14802" y="18845"/>
                    <a:pt x="15869" y="18103"/>
                  </a:cubicBezTo>
                  <a:lnTo>
                    <a:pt x="17096" y="19015"/>
                  </a:lnTo>
                  <a:cubicBezTo>
                    <a:pt x="17196" y="19090"/>
                    <a:pt x="17329" y="19131"/>
                    <a:pt x="17467" y="19131"/>
                  </a:cubicBezTo>
                  <a:cubicBezTo>
                    <a:pt x="17642" y="19131"/>
                    <a:pt x="17807" y="19067"/>
                    <a:pt x="17919" y="18956"/>
                  </a:cubicBezTo>
                  <a:lnTo>
                    <a:pt x="18956" y="17919"/>
                  </a:lnTo>
                  <a:cubicBezTo>
                    <a:pt x="19164" y="17710"/>
                    <a:pt x="19191" y="17332"/>
                    <a:pt x="19015" y="17096"/>
                  </a:cubicBezTo>
                  <a:lnTo>
                    <a:pt x="18103" y="15872"/>
                  </a:lnTo>
                  <a:cubicBezTo>
                    <a:pt x="18846" y="14803"/>
                    <a:pt x="19332" y="13610"/>
                    <a:pt x="19553" y="12378"/>
                  </a:cubicBezTo>
                  <a:lnTo>
                    <a:pt x="21062" y="12158"/>
                  </a:lnTo>
                  <a:cubicBezTo>
                    <a:pt x="21354" y="12115"/>
                    <a:pt x="21600" y="11829"/>
                    <a:pt x="21600" y="11534"/>
                  </a:cubicBezTo>
                  <a:lnTo>
                    <a:pt x="21600" y="10066"/>
                  </a:lnTo>
                  <a:cubicBezTo>
                    <a:pt x="21600" y="9771"/>
                    <a:pt x="21354" y="9485"/>
                    <a:pt x="21062" y="9442"/>
                  </a:cubicBezTo>
                  <a:lnTo>
                    <a:pt x="19553" y="9222"/>
                  </a:lnTo>
                  <a:cubicBezTo>
                    <a:pt x="19332" y="7990"/>
                    <a:pt x="18846" y="6797"/>
                    <a:pt x="18103" y="5728"/>
                  </a:cubicBezTo>
                  <a:lnTo>
                    <a:pt x="19015" y="4504"/>
                  </a:lnTo>
                  <a:cubicBezTo>
                    <a:pt x="19191" y="4268"/>
                    <a:pt x="19164" y="3893"/>
                    <a:pt x="18956" y="3684"/>
                  </a:cubicBezTo>
                  <a:lnTo>
                    <a:pt x="17919" y="2644"/>
                  </a:lnTo>
                  <a:cubicBezTo>
                    <a:pt x="17719" y="2444"/>
                    <a:pt x="17323" y="2416"/>
                    <a:pt x="17096" y="2585"/>
                  </a:cubicBezTo>
                  <a:lnTo>
                    <a:pt x="15872" y="3497"/>
                  </a:lnTo>
                  <a:cubicBezTo>
                    <a:pt x="14804" y="2754"/>
                    <a:pt x="13612" y="2268"/>
                    <a:pt x="12381" y="2047"/>
                  </a:cubicBezTo>
                  <a:lnTo>
                    <a:pt x="12158" y="538"/>
                  </a:lnTo>
                  <a:cubicBezTo>
                    <a:pt x="12115" y="246"/>
                    <a:pt x="11829" y="0"/>
                    <a:pt x="11534" y="0"/>
                  </a:cubicBezTo>
                  <a:lnTo>
                    <a:pt x="10066" y="0"/>
                  </a:lnTo>
                  <a:close/>
                </a:path>
              </a:pathLst>
            </a:custGeom>
            <a:solidFill>
              <a:schemeClr val="accent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43" name="Google Shape;43;p5"/>
            <p:cNvSpPr txBox="1"/>
            <p:nvPr/>
          </p:nvSpPr>
          <p:spPr>
            <a:xfrm>
              <a:off x="17995848" y="7295200"/>
              <a:ext cx="3159300" cy="5850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3200" b="1">
                  <a:solidFill>
                    <a:schemeClr val="lt1"/>
                  </a:solidFill>
                  <a:latin typeface="Poppins"/>
                  <a:ea typeface="Poppins"/>
                  <a:cs typeface="Poppins"/>
                  <a:sym typeface="Poppins"/>
                </a:rPr>
                <a:t>Serena Zhao</a:t>
              </a:r>
              <a:endParaRPr/>
            </a:p>
          </p:txBody>
        </p:sp>
      </p:grpSp>
      <p:grpSp>
        <p:nvGrpSpPr>
          <p:cNvPr id="44" name="Google Shape;44;p5"/>
          <p:cNvGrpSpPr/>
          <p:nvPr/>
        </p:nvGrpSpPr>
        <p:grpSpPr>
          <a:xfrm>
            <a:off x="7337311" y="7503377"/>
            <a:ext cx="5003673" cy="4992986"/>
            <a:chOff x="8015526" y="8095591"/>
            <a:chExt cx="4858407" cy="4858408"/>
          </a:xfrm>
        </p:grpSpPr>
        <p:sp>
          <p:nvSpPr>
            <p:cNvPr id="45" name="Google Shape;45;p5"/>
            <p:cNvSpPr/>
            <p:nvPr/>
          </p:nvSpPr>
          <p:spPr>
            <a:xfrm>
              <a:off x="8015526" y="8095591"/>
              <a:ext cx="4858407" cy="4858408"/>
            </a:xfrm>
            <a:custGeom>
              <a:avLst/>
              <a:gdLst/>
              <a:ahLst/>
              <a:cxnLst/>
              <a:rect l="l" t="t" r="r" b="b"/>
              <a:pathLst>
                <a:path w="21600" h="21600" extrusionOk="0">
                  <a:moveTo>
                    <a:pt x="10066" y="0"/>
                  </a:moveTo>
                  <a:cubicBezTo>
                    <a:pt x="9771" y="0"/>
                    <a:pt x="9485" y="246"/>
                    <a:pt x="9442" y="538"/>
                  </a:cubicBezTo>
                  <a:lnTo>
                    <a:pt x="9222" y="2047"/>
                  </a:lnTo>
                  <a:cubicBezTo>
                    <a:pt x="7990" y="2268"/>
                    <a:pt x="6797" y="2754"/>
                    <a:pt x="5728" y="3497"/>
                  </a:cubicBezTo>
                  <a:lnTo>
                    <a:pt x="4504" y="2585"/>
                  </a:lnTo>
                  <a:cubicBezTo>
                    <a:pt x="4277" y="2415"/>
                    <a:pt x="3882" y="2444"/>
                    <a:pt x="3681" y="2644"/>
                  </a:cubicBezTo>
                  <a:lnTo>
                    <a:pt x="2644" y="3681"/>
                  </a:lnTo>
                  <a:cubicBezTo>
                    <a:pt x="2436" y="3890"/>
                    <a:pt x="2409" y="4268"/>
                    <a:pt x="2585" y="4504"/>
                  </a:cubicBezTo>
                  <a:lnTo>
                    <a:pt x="3497" y="5728"/>
                  </a:lnTo>
                  <a:cubicBezTo>
                    <a:pt x="2754" y="6797"/>
                    <a:pt x="2268" y="7990"/>
                    <a:pt x="2047" y="9222"/>
                  </a:cubicBezTo>
                  <a:lnTo>
                    <a:pt x="538" y="9442"/>
                  </a:lnTo>
                  <a:cubicBezTo>
                    <a:pt x="246" y="9485"/>
                    <a:pt x="0" y="9771"/>
                    <a:pt x="0" y="10066"/>
                  </a:cubicBezTo>
                  <a:lnTo>
                    <a:pt x="0" y="11534"/>
                  </a:lnTo>
                  <a:cubicBezTo>
                    <a:pt x="0" y="11829"/>
                    <a:pt x="246" y="12115"/>
                    <a:pt x="538" y="12158"/>
                  </a:cubicBezTo>
                  <a:lnTo>
                    <a:pt x="2047" y="12378"/>
                  </a:lnTo>
                  <a:cubicBezTo>
                    <a:pt x="2268" y="13610"/>
                    <a:pt x="2754" y="14803"/>
                    <a:pt x="3497" y="15872"/>
                  </a:cubicBezTo>
                  <a:lnTo>
                    <a:pt x="2585" y="17096"/>
                  </a:lnTo>
                  <a:cubicBezTo>
                    <a:pt x="2409" y="17333"/>
                    <a:pt x="2435" y="17707"/>
                    <a:pt x="2644" y="17916"/>
                  </a:cubicBezTo>
                  <a:lnTo>
                    <a:pt x="3681" y="18956"/>
                  </a:lnTo>
                  <a:cubicBezTo>
                    <a:pt x="3882" y="19156"/>
                    <a:pt x="4277" y="19185"/>
                    <a:pt x="4504" y="19015"/>
                  </a:cubicBezTo>
                  <a:lnTo>
                    <a:pt x="5731" y="18103"/>
                  </a:lnTo>
                  <a:cubicBezTo>
                    <a:pt x="6799" y="18846"/>
                    <a:pt x="7990" y="19332"/>
                    <a:pt x="9222" y="19553"/>
                  </a:cubicBezTo>
                  <a:lnTo>
                    <a:pt x="9442" y="21062"/>
                  </a:lnTo>
                  <a:cubicBezTo>
                    <a:pt x="9485" y="21354"/>
                    <a:pt x="9771" y="21600"/>
                    <a:pt x="10066" y="21600"/>
                  </a:cubicBezTo>
                  <a:lnTo>
                    <a:pt x="11534" y="21600"/>
                  </a:lnTo>
                  <a:cubicBezTo>
                    <a:pt x="11829" y="21600"/>
                    <a:pt x="12115" y="21354"/>
                    <a:pt x="12158" y="21062"/>
                  </a:cubicBezTo>
                  <a:lnTo>
                    <a:pt x="12381" y="19553"/>
                  </a:lnTo>
                  <a:cubicBezTo>
                    <a:pt x="13612" y="19332"/>
                    <a:pt x="14802" y="18845"/>
                    <a:pt x="15869" y="18103"/>
                  </a:cubicBezTo>
                  <a:lnTo>
                    <a:pt x="17096" y="19015"/>
                  </a:lnTo>
                  <a:cubicBezTo>
                    <a:pt x="17196" y="19090"/>
                    <a:pt x="17329" y="19131"/>
                    <a:pt x="17467" y="19131"/>
                  </a:cubicBezTo>
                  <a:cubicBezTo>
                    <a:pt x="17642" y="19131"/>
                    <a:pt x="17807" y="19067"/>
                    <a:pt x="17919" y="18956"/>
                  </a:cubicBezTo>
                  <a:lnTo>
                    <a:pt x="18956" y="17919"/>
                  </a:lnTo>
                  <a:cubicBezTo>
                    <a:pt x="19164" y="17710"/>
                    <a:pt x="19191" y="17332"/>
                    <a:pt x="19015" y="17096"/>
                  </a:cubicBezTo>
                  <a:lnTo>
                    <a:pt x="18103" y="15872"/>
                  </a:lnTo>
                  <a:cubicBezTo>
                    <a:pt x="18846" y="14803"/>
                    <a:pt x="19332" y="13610"/>
                    <a:pt x="19553" y="12378"/>
                  </a:cubicBezTo>
                  <a:lnTo>
                    <a:pt x="21062" y="12158"/>
                  </a:lnTo>
                  <a:cubicBezTo>
                    <a:pt x="21354" y="12115"/>
                    <a:pt x="21600" y="11829"/>
                    <a:pt x="21600" y="11534"/>
                  </a:cubicBezTo>
                  <a:lnTo>
                    <a:pt x="21600" y="10066"/>
                  </a:lnTo>
                  <a:cubicBezTo>
                    <a:pt x="21600" y="9771"/>
                    <a:pt x="21354" y="9485"/>
                    <a:pt x="21062" y="9442"/>
                  </a:cubicBezTo>
                  <a:lnTo>
                    <a:pt x="19553" y="9222"/>
                  </a:lnTo>
                  <a:cubicBezTo>
                    <a:pt x="19332" y="7990"/>
                    <a:pt x="18846" y="6797"/>
                    <a:pt x="18103" y="5728"/>
                  </a:cubicBezTo>
                  <a:lnTo>
                    <a:pt x="19015" y="4504"/>
                  </a:lnTo>
                  <a:cubicBezTo>
                    <a:pt x="19191" y="4268"/>
                    <a:pt x="19164" y="3893"/>
                    <a:pt x="18956" y="3684"/>
                  </a:cubicBezTo>
                  <a:lnTo>
                    <a:pt x="17919" y="2644"/>
                  </a:lnTo>
                  <a:cubicBezTo>
                    <a:pt x="17719" y="2444"/>
                    <a:pt x="17323" y="2416"/>
                    <a:pt x="17096" y="2585"/>
                  </a:cubicBezTo>
                  <a:lnTo>
                    <a:pt x="15872" y="3497"/>
                  </a:lnTo>
                  <a:cubicBezTo>
                    <a:pt x="14804" y="2754"/>
                    <a:pt x="13612" y="2268"/>
                    <a:pt x="12381" y="2047"/>
                  </a:cubicBezTo>
                  <a:lnTo>
                    <a:pt x="12158" y="538"/>
                  </a:lnTo>
                  <a:cubicBezTo>
                    <a:pt x="12115" y="246"/>
                    <a:pt x="11829" y="0"/>
                    <a:pt x="11534" y="0"/>
                  </a:cubicBezTo>
                  <a:lnTo>
                    <a:pt x="10066" y="0"/>
                  </a:lnTo>
                  <a:close/>
                </a:path>
              </a:pathLst>
            </a:custGeom>
            <a:solidFill>
              <a:schemeClr val="accent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46" name="Google Shape;46;p5"/>
            <p:cNvSpPr txBox="1"/>
            <p:nvPr/>
          </p:nvSpPr>
          <p:spPr>
            <a:xfrm>
              <a:off x="9220721" y="8851323"/>
              <a:ext cx="2448000" cy="5691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3200" b="1">
                  <a:solidFill>
                    <a:schemeClr val="lt1"/>
                  </a:solidFill>
                  <a:latin typeface="Poppins"/>
                  <a:ea typeface="Poppins"/>
                  <a:cs typeface="Poppins"/>
                  <a:sym typeface="Poppins"/>
                </a:rPr>
                <a:t>Steven Luo</a:t>
              </a:r>
              <a:endParaRPr/>
            </a:p>
          </p:txBody>
        </p:sp>
      </p:grpSp>
      <p:pic>
        <p:nvPicPr>
          <p:cNvPr id="47" name="Google Shape;47;p5"/>
          <p:cNvPicPr preferRelativeResize="0"/>
          <p:nvPr/>
        </p:nvPicPr>
        <p:blipFill>
          <a:blip r:embed="rId3">
            <a:alphaModFix/>
          </a:blip>
          <a:stretch>
            <a:fillRect/>
          </a:stretch>
        </p:blipFill>
        <p:spPr>
          <a:xfrm>
            <a:off x="22234525" y="11572875"/>
            <a:ext cx="2143125" cy="2143125"/>
          </a:xfrm>
          <a:prstGeom prst="rect">
            <a:avLst/>
          </a:prstGeom>
          <a:noFill/>
          <a:ln>
            <a:noFill/>
          </a:ln>
        </p:spPr>
      </p:pic>
      <p:pic>
        <p:nvPicPr>
          <p:cNvPr id="48" name="Google Shape;48;p5"/>
          <p:cNvPicPr preferRelativeResize="0"/>
          <p:nvPr/>
        </p:nvPicPr>
        <p:blipFill>
          <a:blip r:embed="rId4">
            <a:alphaModFix/>
          </a:blip>
          <a:stretch>
            <a:fillRect/>
          </a:stretch>
        </p:blipFill>
        <p:spPr>
          <a:xfrm>
            <a:off x="3829175" y="4245300"/>
            <a:ext cx="2988600" cy="3141600"/>
          </a:xfrm>
          <a:prstGeom prst="ellipse">
            <a:avLst/>
          </a:prstGeom>
          <a:noFill/>
          <a:ln>
            <a:noFill/>
          </a:ln>
          <a:effectLst>
            <a:outerShdw blurRad="57150" dist="19050" dir="12240000" algn="bl" rotWithShape="0">
              <a:srgbClr val="BEC7CA">
                <a:alpha val="47000"/>
              </a:srgbClr>
            </a:outerShdw>
          </a:effectLst>
        </p:spPr>
      </p:pic>
      <p:pic>
        <p:nvPicPr>
          <p:cNvPr id="49" name="Google Shape;49;p5"/>
          <p:cNvPicPr preferRelativeResize="0"/>
          <p:nvPr/>
        </p:nvPicPr>
        <p:blipFill>
          <a:blip r:embed="rId5">
            <a:alphaModFix/>
          </a:blip>
          <a:stretch>
            <a:fillRect/>
          </a:stretch>
        </p:blipFill>
        <p:spPr>
          <a:xfrm>
            <a:off x="8299844" y="8925632"/>
            <a:ext cx="3078000" cy="3075900"/>
          </a:xfrm>
          <a:prstGeom prst="ellipse">
            <a:avLst/>
          </a:prstGeom>
          <a:solidFill>
            <a:schemeClr val="accent1"/>
          </a:solidFill>
          <a:ln>
            <a:noFill/>
          </a:ln>
        </p:spPr>
      </p:pic>
      <p:pic>
        <p:nvPicPr>
          <p:cNvPr id="50" name="Google Shape;50;p5"/>
          <p:cNvPicPr preferRelativeResize="0"/>
          <p:nvPr/>
        </p:nvPicPr>
        <p:blipFill rotWithShape="1">
          <a:blip r:embed="rId6">
            <a:alphaModFix/>
          </a:blip>
          <a:srcRect l="13910" r="13903" b="28820"/>
          <a:stretch/>
        </p:blipFill>
        <p:spPr>
          <a:xfrm>
            <a:off x="12288551" y="4087500"/>
            <a:ext cx="3159300" cy="3126000"/>
          </a:xfrm>
          <a:prstGeom prst="ellipse">
            <a:avLst/>
          </a:prstGeom>
          <a:noFill/>
          <a:ln>
            <a:noFill/>
          </a:ln>
        </p:spPr>
      </p:pic>
      <p:pic>
        <p:nvPicPr>
          <p:cNvPr id="51" name="Google Shape;51;p5"/>
          <p:cNvPicPr preferRelativeResize="0"/>
          <p:nvPr/>
        </p:nvPicPr>
        <p:blipFill>
          <a:blip r:embed="rId7">
            <a:alphaModFix/>
          </a:blip>
          <a:stretch>
            <a:fillRect/>
          </a:stretch>
        </p:blipFill>
        <p:spPr>
          <a:xfrm>
            <a:off x="17852601" y="8565889"/>
            <a:ext cx="2988600" cy="29748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23"/>
          <p:cNvSpPr/>
          <p:nvPr/>
        </p:nvSpPr>
        <p:spPr>
          <a:xfrm>
            <a:off x="7529825" y="6422249"/>
            <a:ext cx="2779750" cy="2777826"/>
          </a:xfrm>
          <a:prstGeom prst="rect">
            <a:avLst/>
          </a:prstGeom>
          <a:solidFill>
            <a:schemeClr val="accent4"/>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1250">
              <a:solidFill>
                <a:srgbClr val="FFFFFF"/>
              </a:solidFill>
              <a:latin typeface="Lato Light"/>
              <a:ea typeface="Lato Light"/>
              <a:cs typeface="Lato Light"/>
              <a:sym typeface="Lato Light"/>
            </a:endParaRPr>
          </a:p>
        </p:txBody>
      </p:sp>
      <p:sp>
        <p:nvSpPr>
          <p:cNvPr id="405" name="Google Shape;405;p23"/>
          <p:cNvSpPr/>
          <p:nvPr/>
        </p:nvSpPr>
        <p:spPr>
          <a:xfrm>
            <a:off x="14068076" y="6422249"/>
            <a:ext cx="2779800" cy="2777700"/>
          </a:xfrm>
          <a:prstGeom prst="rect">
            <a:avLst/>
          </a:prstGeom>
          <a:solidFill>
            <a:schemeClr val="accent2"/>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1250">
              <a:solidFill>
                <a:srgbClr val="FFFFFF"/>
              </a:solidFill>
              <a:latin typeface="Lato Light"/>
              <a:ea typeface="Lato Light"/>
              <a:cs typeface="Lato Light"/>
              <a:sym typeface="Lato Light"/>
            </a:endParaRPr>
          </a:p>
        </p:txBody>
      </p:sp>
      <p:sp>
        <p:nvSpPr>
          <p:cNvPr id="406" name="Google Shape;406;p23"/>
          <p:cNvSpPr/>
          <p:nvPr/>
        </p:nvSpPr>
        <p:spPr>
          <a:xfrm>
            <a:off x="10807254" y="3173862"/>
            <a:ext cx="2779750" cy="2777824"/>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1250">
              <a:solidFill>
                <a:srgbClr val="FFFFFF"/>
              </a:solidFill>
              <a:latin typeface="Lato Light"/>
              <a:ea typeface="Lato Light"/>
              <a:cs typeface="Lato Light"/>
              <a:sym typeface="Lato Light"/>
            </a:endParaRPr>
          </a:p>
        </p:txBody>
      </p:sp>
      <p:sp>
        <p:nvSpPr>
          <p:cNvPr id="407" name="Google Shape;407;p23"/>
          <p:cNvSpPr/>
          <p:nvPr/>
        </p:nvSpPr>
        <p:spPr>
          <a:xfrm>
            <a:off x="10807254" y="9670638"/>
            <a:ext cx="2779800" cy="2777700"/>
          </a:xfrm>
          <a:prstGeom prst="rect">
            <a:avLst/>
          </a:prstGeom>
          <a:solidFill>
            <a:schemeClr val="accent3"/>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1250">
              <a:solidFill>
                <a:srgbClr val="FFFFFF"/>
              </a:solidFill>
              <a:latin typeface="Lato Light"/>
              <a:ea typeface="Lato Light"/>
              <a:cs typeface="Lato Light"/>
              <a:sym typeface="Lato Light"/>
            </a:endParaRPr>
          </a:p>
        </p:txBody>
      </p:sp>
      <p:sp>
        <p:nvSpPr>
          <p:cNvPr id="408" name="Google Shape;408;p23"/>
          <p:cNvSpPr/>
          <p:nvPr/>
        </p:nvSpPr>
        <p:spPr>
          <a:xfrm>
            <a:off x="14221581" y="4370100"/>
            <a:ext cx="1236370" cy="1338520"/>
          </a:xfrm>
          <a:custGeom>
            <a:avLst/>
            <a:gdLst/>
            <a:ahLst/>
            <a:cxnLst/>
            <a:rect l="l" t="t" r="r" b="b"/>
            <a:pathLst>
              <a:path w="21600" h="21600" extrusionOk="0">
                <a:moveTo>
                  <a:pt x="21600" y="21600"/>
                </a:moveTo>
                <a:cubicBezTo>
                  <a:pt x="19137" y="3377"/>
                  <a:pt x="0" y="0"/>
                  <a:pt x="0" y="0"/>
                </a:cubicBez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lnSpc>
                <a:spcPct val="110000"/>
              </a:lnSpc>
              <a:spcBef>
                <a:spcPts val="0"/>
              </a:spcBef>
              <a:spcAft>
                <a:spcPts val="0"/>
              </a:spcAft>
              <a:buNone/>
            </a:pPr>
            <a:endParaRPr sz="2813">
              <a:solidFill>
                <a:schemeClr val="dk1"/>
              </a:solidFill>
              <a:latin typeface="Lato Light"/>
              <a:ea typeface="Lato Light"/>
              <a:cs typeface="Lato Light"/>
              <a:sym typeface="Lato Light"/>
            </a:endParaRPr>
          </a:p>
        </p:txBody>
      </p:sp>
      <p:sp>
        <p:nvSpPr>
          <p:cNvPr id="409" name="Google Shape;409;p23"/>
          <p:cNvSpPr/>
          <p:nvPr/>
        </p:nvSpPr>
        <p:spPr>
          <a:xfrm flipH="1">
            <a:off x="8919700" y="4370100"/>
            <a:ext cx="1236364" cy="1338520"/>
          </a:xfrm>
          <a:custGeom>
            <a:avLst/>
            <a:gdLst/>
            <a:ahLst/>
            <a:cxnLst/>
            <a:rect l="l" t="t" r="r" b="b"/>
            <a:pathLst>
              <a:path w="21600" h="21600" extrusionOk="0">
                <a:moveTo>
                  <a:pt x="21600" y="21600"/>
                </a:moveTo>
                <a:cubicBezTo>
                  <a:pt x="19137" y="3377"/>
                  <a:pt x="0" y="0"/>
                  <a:pt x="0" y="0"/>
                </a:cubicBez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lnSpc>
                <a:spcPct val="110000"/>
              </a:lnSpc>
              <a:spcBef>
                <a:spcPts val="0"/>
              </a:spcBef>
              <a:spcAft>
                <a:spcPts val="0"/>
              </a:spcAft>
              <a:buNone/>
            </a:pPr>
            <a:endParaRPr sz="2813">
              <a:solidFill>
                <a:schemeClr val="dk1"/>
              </a:solidFill>
              <a:latin typeface="Lato Light"/>
              <a:ea typeface="Lato Light"/>
              <a:cs typeface="Lato Light"/>
              <a:sym typeface="Lato Light"/>
            </a:endParaRPr>
          </a:p>
        </p:txBody>
      </p:sp>
      <p:sp>
        <p:nvSpPr>
          <p:cNvPr id="410" name="Google Shape;410;p23"/>
          <p:cNvSpPr/>
          <p:nvPr/>
        </p:nvSpPr>
        <p:spPr>
          <a:xfrm rot="-5400000" flipH="1">
            <a:off x="8970757" y="9772126"/>
            <a:ext cx="1236384" cy="1338498"/>
          </a:xfrm>
          <a:custGeom>
            <a:avLst/>
            <a:gdLst/>
            <a:ahLst/>
            <a:cxnLst/>
            <a:rect l="l" t="t" r="r" b="b"/>
            <a:pathLst>
              <a:path w="21600" h="21600" extrusionOk="0">
                <a:moveTo>
                  <a:pt x="21600" y="21600"/>
                </a:moveTo>
                <a:cubicBezTo>
                  <a:pt x="19137" y="3377"/>
                  <a:pt x="0" y="0"/>
                  <a:pt x="0" y="0"/>
                </a:cubicBez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lnSpc>
                <a:spcPct val="110000"/>
              </a:lnSpc>
              <a:spcBef>
                <a:spcPts val="0"/>
              </a:spcBef>
              <a:spcAft>
                <a:spcPts val="0"/>
              </a:spcAft>
              <a:buNone/>
            </a:pPr>
            <a:endParaRPr sz="2813">
              <a:solidFill>
                <a:schemeClr val="dk1"/>
              </a:solidFill>
              <a:latin typeface="Lato Light"/>
              <a:ea typeface="Lato Light"/>
              <a:cs typeface="Lato Light"/>
              <a:sym typeface="Lato Light"/>
            </a:endParaRPr>
          </a:p>
        </p:txBody>
      </p:sp>
      <p:sp>
        <p:nvSpPr>
          <p:cNvPr id="411" name="Google Shape;411;p23"/>
          <p:cNvSpPr/>
          <p:nvPr/>
        </p:nvSpPr>
        <p:spPr>
          <a:xfrm>
            <a:off x="14777097" y="7173537"/>
            <a:ext cx="1361708" cy="1275250"/>
          </a:xfrm>
          <a:custGeom>
            <a:avLst/>
            <a:gdLst/>
            <a:ahLst/>
            <a:cxnLst/>
            <a:rect l="l" t="t" r="r" b="b"/>
            <a:pathLst>
              <a:path w="899753" h="842603" extrusionOk="0">
                <a:moveTo>
                  <a:pt x="28575" y="444500"/>
                </a:moveTo>
                <a:lnTo>
                  <a:pt x="65686" y="449899"/>
                </a:lnTo>
                <a:cubicBezTo>
                  <a:pt x="165490" y="463937"/>
                  <a:pt x="265654" y="472576"/>
                  <a:pt x="366179" y="475816"/>
                </a:cubicBezTo>
                <a:lnTo>
                  <a:pt x="366179" y="533047"/>
                </a:lnTo>
                <a:lnTo>
                  <a:pt x="535161" y="533047"/>
                </a:lnTo>
                <a:lnTo>
                  <a:pt x="535161" y="475816"/>
                </a:lnTo>
                <a:cubicBezTo>
                  <a:pt x="635325" y="472576"/>
                  <a:pt x="735850" y="463937"/>
                  <a:pt x="835293" y="449899"/>
                </a:cubicBezTo>
                <a:lnTo>
                  <a:pt x="872765" y="444500"/>
                </a:lnTo>
                <a:lnTo>
                  <a:pt x="872765" y="769894"/>
                </a:lnTo>
                <a:lnTo>
                  <a:pt x="799984" y="842603"/>
                </a:lnTo>
                <a:lnTo>
                  <a:pt x="101356" y="842603"/>
                </a:lnTo>
                <a:lnTo>
                  <a:pt x="28575" y="769894"/>
                </a:lnTo>
                <a:lnTo>
                  <a:pt x="28575" y="444500"/>
                </a:lnTo>
                <a:close/>
                <a:moveTo>
                  <a:pt x="348884" y="56606"/>
                </a:moveTo>
                <a:lnTo>
                  <a:pt x="337362" y="68144"/>
                </a:lnTo>
                <a:lnTo>
                  <a:pt x="337362" y="112852"/>
                </a:lnTo>
                <a:lnTo>
                  <a:pt x="562391" y="112852"/>
                </a:lnTo>
                <a:lnTo>
                  <a:pt x="562391" y="68144"/>
                </a:lnTo>
                <a:lnTo>
                  <a:pt x="550869" y="56606"/>
                </a:lnTo>
                <a:lnTo>
                  <a:pt x="348884" y="56606"/>
                </a:lnTo>
                <a:close/>
                <a:moveTo>
                  <a:pt x="325841" y="0"/>
                </a:moveTo>
                <a:lnTo>
                  <a:pt x="573912" y="0"/>
                </a:lnTo>
                <a:lnTo>
                  <a:pt x="618558" y="44708"/>
                </a:lnTo>
                <a:lnTo>
                  <a:pt x="618558" y="112852"/>
                </a:lnTo>
                <a:lnTo>
                  <a:pt x="855108" y="112852"/>
                </a:lnTo>
                <a:lnTo>
                  <a:pt x="899753" y="157561"/>
                </a:lnTo>
                <a:lnTo>
                  <a:pt x="899753" y="390837"/>
                </a:lnTo>
                <a:lnTo>
                  <a:pt x="816943" y="402014"/>
                </a:lnTo>
                <a:cubicBezTo>
                  <a:pt x="722971" y="414633"/>
                  <a:pt x="628639" y="422205"/>
                  <a:pt x="534307" y="425089"/>
                </a:cubicBezTo>
                <a:lnTo>
                  <a:pt x="534307" y="366320"/>
                </a:lnTo>
                <a:lnTo>
                  <a:pt x="365446" y="366320"/>
                </a:lnTo>
                <a:lnTo>
                  <a:pt x="365446" y="425089"/>
                </a:lnTo>
                <a:cubicBezTo>
                  <a:pt x="271114" y="422205"/>
                  <a:pt x="176782" y="414633"/>
                  <a:pt x="83171" y="402014"/>
                </a:cubicBezTo>
                <a:lnTo>
                  <a:pt x="0" y="390837"/>
                </a:lnTo>
                <a:lnTo>
                  <a:pt x="0" y="157561"/>
                </a:lnTo>
                <a:lnTo>
                  <a:pt x="44646" y="112852"/>
                </a:lnTo>
                <a:lnTo>
                  <a:pt x="281195" y="112852"/>
                </a:lnTo>
                <a:lnTo>
                  <a:pt x="281195" y="44708"/>
                </a:lnTo>
                <a:lnTo>
                  <a:pt x="325841"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412" name="Google Shape;412;p23"/>
          <p:cNvSpPr/>
          <p:nvPr/>
        </p:nvSpPr>
        <p:spPr>
          <a:xfrm>
            <a:off x="11471880" y="3881920"/>
            <a:ext cx="1277650" cy="1361708"/>
          </a:xfrm>
          <a:custGeom>
            <a:avLst/>
            <a:gdLst/>
            <a:ahLst/>
            <a:cxnLst/>
            <a:rect l="l" t="t" r="r" b="b"/>
            <a:pathLst>
              <a:path w="2344" h="2500" extrusionOk="0">
                <a:moveTo>
                  <a:pt x="2031" y="1328"/>
                </a:moveTo>
                <a:lnTo>
                  <a:pt x="1250" y="1328"/>
                </a:lnTo>
                <a:lnTo>
                  <a:pt x="1250" y="1172"/>
                </a:lnTo>
                <a:lnTo>
                  <a:pt x="2031" y="1172"/>
                </a:lnTo>
                <a:lnTo>
                  <a:pt x="2031" y="1328"/>
                </a:lnTo>
                <a:close/>
                <a:moveTo>
                  <a:pt x="2031" y="1953"/>
                </a:moveTo>
                <a:lnTo>
                  <a:pt x="1250" y="1953"/>
                </a:lnTo>
                <a:lnTo>
                  <a:pt x="1250" y="1796"/>
                </a:lnTo>
                <a:lnTo>
                  <a:pt x="2031" y="1796"/>
                </a:lnTo>
                <a:lnTo>
                  <a:pt x="2031" y="1953"/>
                </a:lnTo>
                <a:close/>
                <a:moveTo>
                  <a:pt x="1016" y="1015"/>
                </a:moveTo>
                <a:lnTo>
                  <a:pt x="1016" y="1015"/>
                </a:lnTo>
                <a:cubicBezTo>
                  <a:pt x="972" y="1015"/>
                  <a:pt x="938" y="980"/>
                  <a:pt x="938" y="937"/>
                </a:cubicBezTo>
                <a:cubicBezTo>
                  <a:pt x="938" y="893"/>
                  <a:pt x="972" y="859"/>
                  <a:pt x="1016" y="859"/>
                </a:cubicBezTo>
                <a:cubicBezTo>
                  <a:pt x="1059" y="859"/>
                  <a:pt x="1094" y="893"/>
                  <a:pt x="1094" y="937"/>
                </a:cubicBezTo>
                <a:cubicBezTo>
                  <a:pt x="1094" y="980"/>
                  <a:pt x="1059" y="1015"/>
                  <a:pt x="1016" y="1015"/>
                </a:cubicBezTo>
                <a:close/>
                <a:moveTo>
                  <a:pt x="1016" y="1328"/>
                </a:moveTo>
                <a:lnTo>
                  <a:pt x="1016" y="1328"/>
                </a:lnTo>
                <a:cubicBezTo>
                  <a:pt x="972" y="1328"/>
                  <a:pt x="938" y="1293"/>
                  <a:pt x="938" y="1249"/>
                </a:cubicBezTo>
                <a:cubicBezTo>
                  <a:pt x="938" y="1206"/>
                  <a:pt x="972" y="1172"/>
                  <a:pt x="1016" y="1172"/>
                </a:cubicBezTo>
                <a:cubicBezTo>
                  <a:pt x="1059" y="1172"/>
                  <a:pt x="1094" y="1206"/>
                  <a:pt x="1094" y="1249"/>
                </a:cubicBezTo>
                <a:cubicBezTo>
                  <a:pt x="1094" y="1293"/>
                  <a:pt x="1059" y="1328"/>
                  <a:pt x="1016" y="1328"/>
                </a:cubicBezTo>
                <a:close/>
                <a:moveTo>
                  <a:pt x="1016" y="1640"/>
                </a:moveTo>
                <a:lnTo>
                  <a:pt x="1016" y="1640"/>
                </a:lnTo>
                <a:cubicBezTo>
                  <a:pt x="972" y="1640"/>
                  <a:pt x="938" y="1605"/>
                  <a:pt x="938" y="1562"/>
                </a:cubicBezTo>
                <a:cubicBezTo>
                  <a:pt x="938" y="1519"/>
                  <a:pt x="972" y="1484"/>
                  <a:pt x="1016" y="1484"/>
                </a:cubicBezTo>
                <a:cubicBezTo>
                  <a:pt x="1059" y="1484"/>
                  <a:pt x="1094" y="1519"/>
                  <a:pt x="1094" y="1562"/>
                </a:cubicBezTo>
                <a:cubicBezTo>
                  <a:pt x="1094" y="1605"/>
                  <a:pt x="1059" y="1640"/>
                  <a:pt x="1016" y="1640"/>
                </a:cubicBezTo>
                <a:close/>
                <a:moveTo>
                  <a:pt x="1016" y="1953"/>
                </a:moveTo>
                <a:lnTo>
                  <a:pt x="1016" y="1953"/>
                </a:lnTo>
                <a:cubicBezTo>
                  <a:pt x="972" y="1953"/>
                  <a:pt x="938" y="1917"/>
                  <a:pt x="938" y="1874"/>
                </a:cubicBezTo>
                <a:cubicBezTo>
                  <a:pt x="938" y="1831"/>
                  <a:pt x="972" y="1796"/>
                  <a:pt x="1016" y="1796"/>
                </a:cubicBezTo>
                <a:cubicBezTo>
                  <a:pt x="1059" y="1796"/>
                  <a:pt x="1094" y="1831"/>
                  <a:pt x="1094" y="1874"/>
                </a:cubicBezTo>
                <a:cubicBezTo>
                  <a:pt x="1094" y="1917"/>
                  <a:pt x="1059" y="1953"/>
                  <a:pt x="1016" y="1953"/>
                </a:cubicBezTo>
                <a:close/>
                <a:moveTo>
                  <a:pt x="1250" y="1484"/>
                </a:moveTo>
                <a:lnTo>
                  <a:pt x="1718" y="1484"/>
                </a:lnTo>
                <a:lnTo>
                  <a:pt x="1718" y="1640"/>
                </a:lnTo>
                <a:lnTo>
                  <a:pt x="1250" y="1640"/>
                </a:lnTo>
                <a:lnTo>
                  <a:pt x="1250" y="1484"/>
                </a:lnTo>
                <a:close/>
                <a:moveTo>
                  <a:pt x="1250" y="859"/>
                </a:moveTo>
                <a:lnTo>
                  <a:pt x="1952" y="859"/>
                </a:lnTo>
                <a:lnTo>
                  <a:pt x="1952" y="1015"/>
                </a:lnTo>
                <a:lnTo>
                  <a:pt x="1250" y="1015"/>
                </a:lnTo>
                <a:lnTo>
                  <a:pt x="1250" y="859"/>
                </a:lnTo>
                <a:close/>
                <a:moveTo>
                  <a:pt x="1250" y="390"/>
                </a:moveTo>
                <a:lnTo>
                  <a:pt x="1796" y="390"/>
                </a:lnTo>
                <a:lnTo>
                  <a:pt x="1796" y="546"/>
                </a:lnTo>
                <a:lnTo>
                  <a:pt x="1250" y="546"/>
                </a:lnTo>
                <a:lnTo>
                  <a:pt x="1250" y="390"/>
                </a:lnTo>
                <a:close/>
                <a:moveTo>
                  <a:pt x="625" y="2265"/>
                </a:moveTo>
                <a:lnTo>
                  <a:pt x="625" y="2265"/>
                </a:lnTo>
                <a:cubicBezTo>
                  <a:pt x="625" y="2308"/>
                  <a:pt x="590" y="2343"/>
                  <a:pt x="547" y="2343"/>
                </a:cubicBezTo>
                <a:cubicBezTo>
                  <a:pt x="504" y="2343"/>
                  <a:pt x="469" y="2308"/>
                  <a:pt x="469" y="2265"/>
                </a:cubicBezTo>
                <a:lnTo>
                  <a:pt x="469" y="859"/>
                </a:lnTo>
                <a:cubicBezTo>
                  <a:pt x="469" y="831"/>
                  <a:pt x="463" y="806"/>
                  <a:pt x="454" y="781"/>
                </a:cubicBezTo>
                <a:lnTo>
                  <a:pt x="625" y="781"/>
                </a:lnTo>
                <a:lnTo>
                  <a:pt x="625" y="2265"/>
                </a:lnTo>
                <a:close/>
                <a:moveTo>
                  <a:pt x="313" y="1640"/>
                </a:moveTo>
                <a:lnTo>
                  <a:pt x="157" y="1640"/>
                </a:lnTo>
                <a:lnTo>
                  <a:pt x="157" y="859"/>
                </a:lnTo>
                <a:cubicBezTo>
                  <a:pt x="157" y="816"/>
                  <a:pt x="191" y="781"/>
                  <a:pt x="234" y="781"/>
                </a:cubicBezTo>
                <a:cubicBezTo>
                  <a:pt x="277" y="781"/>
                  <a:pt x="313" y="816"/>
                  <a:pt x="313" y="859"/>
                </a:cubicBezTo>
                <a:lnTo>
                  <a:pt x="313" y="1640"/>
                </a:lnTo>
                <a:close/>
                <a:moveTo>
                  <a:pt x="625" y="0"/>
                </a:moveTo>
                <a:lnTo>
                  <a:pt x="625" y="625"/>
                </a:lnTo>
                <a:lnTo>
                  <a:pt x="234" y="625"/>
                </a:lnTo>
                <a:cubicBezTo>
                  <a:pt x="105" y="625"/>
                  <a:pt x="0" y="730"/>
                  <a:pt x="0" y="859"/>
                </a:cubicBezTo>
                <a:lnTo>
                  <a:pt x="0" y="1796"/>
                </a:lnTo>
                <a:lnTo>
                  <a:pt x="313" y="1796"/>
                </a:lnTo>
                <a:lnTo>
                  <a:pt x="313" y="2265"/>
                </a:lnTo>
                <a:cubicBezTo>
                  <a:pt x="313" y="2394"/>
                  <a:pt x="418" y="2499"/>
                  <a:pt x="547" y="2499"/>
                </a:cubicBezTo>
                <a:lnTo>
                  <a:pt x="2109" y="2499"/>
                </a:lnTo>
                <a:cubicBezTo>
                  <a:pt x="2238" y="2499"/>
                  <a:pt x="2343" y="2394"/>
                  <a:pt x="2343" y="2265"/>
                </a:cubicBezTo>
                <a:lnTo>
                  <a:pt x="2343" y="0"/>
                </a:lnTo>
                <a:lnTo>
                  <a:pt x="625"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413" name="Google Shape;413;p23"/>
          <p:cNvSpPr/>
          <p:nvPr/>
        </p:nvSpPr>
        <p:spPr>
          <a:xfrm>
            <a:off x="8237646" y="7300822"/>
            <a:ext cx="1364108" cy="1020680"/>
          </a:xfrm>
          <a:custGeom>
            <a:avLst/>
            <a:gdLst/>
            <a:ahLst/>
            <a:cxnLst/>
            <a:rect l="l" t="t" r="r" b="b"/>
            <a:pathLst>
              <a:path w="901340" h="674329" extrusionOk="0">
                <a:moveTo>
                  <a:pt x="573956" y="561975"/>
                </a:moveTo>
                <a:lnTo>
                  <a:pt x="901340" y="561975"/>
                </a:lnTo>
                <a:lnTo>
                  <a:pt x="901340" y="674329"/>
                </a:lnTo>
                <a:lnTo>
                  <a:pt x="468313" y="674329"/>
                </a:lnTo>
                <a:cubicBezTo>
                  <a:pt x="511940" y="645613"/>
                  <a:pt x="547996" y="607204"/>
                  <a:pt x="573956" y="561975"/>
                </a:cubicBezTo>
                <a:close/>
                <a:moveTo>
                  <a:pt x="616811" y="420688"/>
                </a:moveTo>
                <a:lnTo>
                  <a:pt x="842604" y="420688"/>
                </a:lnTo>
                <a:lnTo>
                  <a:pt x="842604" y="533040"/>
                </a:lnTo>
                <a:lnTo>
                  <a:pt x="587375" y="533040"/>
                </a:lnTo>
                <a:cubicBezTo>
                  <a:pt x="603529" y="498470"/>
                  <a:pt x="613580" y="460660"/>
                  <a:pt x="616811" y="420688"/>
                </a:cubicBezTo>
                <a:close/>
                <a:moveTo>
                  <a:pt x="600075" y="280988"/>
                </a:moveTo>
                <a:lnTo>
                  <a:pt x="901339" y="280988"/>
                </a:lnTo>
                <a:lnTo>
                  <a:pt x="901339" y="393341"/>
                </a:lnTo>
                <a:lnTo>
                  <a:pt x="619919" y="393341"/>
                </a:lnTo>
                <a:cubicBezTo>
                  <a:pt x="619919" y="353856"/>
                  <a:pt x="612703" y="316166"/>
                  <a:pt x="600075" y="280988"/>
                </a:cubicBezTo>
                <a:close/>
                <a:moveTo>
                  <a:pt x="196799" y="280982"/>
                </a:moveTo>
                <a:lnTo>
                  <a:pt x="196799" y="337072"/>
                </a:lnTo>
                <a:lnTo>
                  <a:pt x="252925" y="337072"/>
                </a:lnTo>
                <a:lnTo>
                  <a:pt x="252925" y="449611"/>
                </a:lnTo>
                <a:lnTo>
                  <a:pt x="196799" y="449611"/>
                </a:lnTo>
                <a:lnTo>
                  <a:pt x="196799" y="505700"/>
                </a:lnTo>
                <a:lnTo>
                  <a:pt x="365176" y="505700"/>
                </a:lnTo>
                <a:lnTo>
                  <a:pt x="365176" y="449611"/>
                </a:lnTo>
                <a:lnTo>
                  <a:pt x="309051" y="449611"/>
                </a:lnTo>
                <a:lnTo>
                  <a:pt x="309051" y="280982"/>
                </a:lnTo>
                <a:lnTo>
                  <a:pt x="196799" y="280982"/>
                </a:lnTo>
                <a:close/>
                <a:moveTo>
                  <a:pt x="503238" y="139700"/>
                </a:moveTo>
                <a:lnTo>
                  <a:pt x="787040" y="139700"/>
                </a:lnTo>
                <a:lnTo>
                  <a:pt x="787040" y="252053"/>
                </a:lnTo>
                <a:lnTo>
                  <a:pt x="587154" y="252053"/>
                </a:lnTo>
                <a:cubicBezTo>
                  <a:pt x="567346" y="208840"/>
                  <a:pt x="538894" y="170669"/>
                  <a:pt x="503238" y="139700"/>
                </a:cubicBezTo>
                <a:close/>
                <a:moveTo>
                  <a:pt x="280988" y="112713"/>
                </a:moveTo>
                <a:cubicBezTo>
                  <a:pt x="436053" y="112713"/>
                  <a:pt x="561615" y="238555"/>
                  <a:pt x="561615" y="393521"/>
                </a:cubicBezTo>
                <a:cubicBezTo>
                  <a:pt x="561615" y="548487"/>
                  <a:pt x="436053" y="674329"/>
                  <a:pt x="280988" y="674329"/>
                </a:cubicBezTo>
                <a:cubicBezTo>
                  <a:pt x="125923" y="674329"/>
                  <a:pt x="0" y="548487"/>
                  <a:pt x="0" y="393521"/>
                </a:cubicBezTo>
                <a:cubicBezTo>
                  <a:pt x="0" y="238555"/>
                  <a:pt x="125923" y="112713"/>
                  <a:pt x="280988" y="112713"/>
                </a:cubicBezTo>
                <a:close/>
                <a:moveTo>
                  <a:pt x="282575" y="0"/>
                </a:moveTo>
                <a:lnTo>
                  <a:pt x="844190" y="0"/>
                </a:lnTo>
                <a:lnTo>
                  <a:pt x="844190" y="112353"/>
                </a:lnTo>
                <a:lnTo>
                  <a:pt x="468221" y="112353"/>
                </a:lnTo>
                <a:cubicBezTo>
                  <a:pt x="415694" y="76702"/>
                  <a:pt x="351293" y="55816"/>
                  <a:pt x="282575" y="55816"/>
                </a:cubicBezTo>
                <a:lnTo>
                  <a:pt x="282575"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414" name="Google Shape;414;p23"/>
          <p:cNvSpPr/>
          <p:nvPr/>
        </p:nvSpPr>
        <p:spPr>
          <a:xfrm>
            <a:off x="11594419" y="10421926"/>
            <a:ext cx="1360876" cy="1274437"/>
          </a:xfrm>
          <a:custGeom>
            <a:avLst/>
            <a:gdLst/>
            <a:ahLst/>
            <a:cxnLst/>
            <a:rect l="l" t="t" r="r" b="b"/>
            <a:pathLst>
              <a:path w="899753" h="842603" extrusionOk="0">
                <a:moveTo>
                  <a:pt x="674995" y="392910"/>
                </a:moveTo>
                <a:cubicBezTo>
                  <a:pt x="659147" y="392910"/>
                  <a:pt x="646900" y="405152"/>
                  <a:pt x="646900" y="420634"/>
                </a:cubicBezTo>
                <a:cubicBezTo>
                  <a:pt x="646900" y="436475"/>
                  <a:pt x="659147" y="449077"/>
                  <a:pt x="674995" y="449077"/>
                </a:cubicBezTo>
                <a:cubicBezTo>
                  <a:pt x="690483" y="449077"/>
                  <a:pt x="703090" y="436475"/>
                  <a:pt x="703090" y="420634"/>
                </a:cubicBezTo>
                <a:cubicBezTo>
                  <a:pt x="703090" y="405152"/>
                  <a:pt x="690483" y="392910"/>
                  <a:pt x="674995" y="392910"/>
                </a:cubicBezTo>
                <a:close/>
                <a:moveTo>
                  <a:pt x="707817" y="223915"/>
                </a:moveTo>
                <a:cubicBezTo>
                  <a:pt x="719929" y="224321"/>
                  <a:pt x="732085" y="226031"/>
                  <a:pt x="744151" y="229091"/>
                </a:cubicBezTo>
                <a:lnTo>
                  <a:pt x="756398" y="277337"/>
                </a:lnTo>
                <a:cubicBezTo>
                  <a:pt x="735507" y="296059"/>
                  <a:pt x="720739" y="319822"/>
                  <a:pt x="712815" y="345745"/>
                </a:cubicBezTo>
                <a:cubicBezTo>
                  <a:pt x="763241" y="392910"/>
                  <a:pt x="828075" y="420634"/>
                  <a:pt x="897232" y="420634"/>
                </a:cubicBezTo>
                <a:lnTo>
                  <a:pt x="899753" y="420634"/>
                </a:lnTo>
                <a:lnTo>
                  <a:pt x="899753" y="533327"/>
                </a:lnTo>
                <a:cubicBezTo>
                  <a:pt x="844284" y="607496"/>
                  <a:pt x="773687" y="669423"/>
                  <a:pt x="693004" y="715148"/>
                </a:cubicBezTo>
                <a:lnTo>
                  <a:pt x="646900" y="741431"/>
                </a:lnTo>
                <a:lnTo>
                  <a:pt x="618805" y="674103"/>
                </a:lnTo>
                <a:lnTo>
                  <a:pt x="618805" y="758353"/>
                </a:lnTo>
                <a:lnTo>
                  <a:pt x="618805" y="786437"/>
                </a:lnTo>
                <a:lnTo>
                  <a:pt x="618805" y="842603"/>
                </a:lnTo>
                <a:lnTo>
                  <a:pt x="534161" y="842603"/>
                </a:lnTo>
                <a:lnTo>
                  <a:pt x="477971" y="758353"/>
                </a:lnTo>
                <a:lnTo>
                  <a:pt x="365592" y="758353"/>
                </a:lnTo>
                <a:cubicBezTo>
                  <a:pt x="389365" y="737471"/>
                  <a:pt x="394047" y="707587"/>
                  <a:pt x="394047" y="674103"/>
                </a:cubicBezTo>
                <a:lnTo>
                  <a:pt x="394047" y="645660"/>
                </a:lnTo>
                <a:cubicBezTo>
                  <a:pt x="394047" y="692466"/>
                  <a:pt x="327772" y="758353"/>
                  <a:pt x="281308" y="758353"/>
                </a:cubicBezTo>
                <a:lnTo>
                  <a:pt x="281308" y="786437"/>
                </a:lnTo>
                <a:lnTo>
                  <a:pt x="281308" y="842603"/>
                </a:lnTo>
                <a:lnTo>
                  <a:pt x="197024" y="842603"/>
                </a:lnTo>
                <a:lnTo>
                  <a:pt x="111659" y="705787"/>
                </a:lnTo>
                <a:cubicBezTo>
                  <a:pt x="78882" y="653941"/>
                  <a:pt x="60152" y="594534"/>
                  <a:pt x="56910" y="532967"/>
                </a:cubicBezTo>
                <a:cubicBezTo>
                  <a:pt x="56550" y="533327"/>
                  <a:pt x="56550" y="533327"/>
                  <a:pt x="56190" y="533327"/>
                </a:cubicBezTo>
                <a:cubicBezTo>
                  <a:pt x="25213" y="533327"/>
                  <a:pt x="0" y="508124"/>
                  <a:pt x="0" y="477160"/>
                </a:cubicBezTo>
                <a:cubicBezTo>
                  <a:pt x="0" y="445837"/>
                  <a:pt x="25213" y="420634"/>
                  <a:pt x="56190" y="420634"/>
                </a:cubicBezTo>
                <a:cubicBezTo>
                  <a:pt x="61232" y="420634"/>
                  <a:pt x="66275" y="421714"/>
                  <a:pt x="70958" y="422794"/>
                </a:cubicBezTo>
                <a:cubicBezTo>
                  <a:pt x="101213" y="331343"/>
                  <a:pt x="176493" y="256454"/>
                  <a:pt x="280227" y="231251"/>
                </a:cubicBezTo>
                <a:cubicBezTo>
                  <a:pt x="301839" y="225851"/>
                  <a:pt x="323810" y="224050"/>
                  <a:pt x="346142" y="224050"/>
                </a:cubicBezTo>
                <a:lnTo>
                  <a:pt x="422502" y="224050"/>
                </a:lnTo>
                <a:cubicBezTo>
                  <a:pt x="472208" y="224050"/>
                  <a:pt x="521194" y="233412"/>
                  <a:pt x="566938" y="251054"/>
                </a:cubicBezTo>
                <a:cubicBezTo>
                  <a:pt x="529478" y="287058"/>
                  <a:pt x="520834" y="330263"/>
                  <a:pt x="534161" y="392910"/>
                </a:cubicBezTo>
                <a:cubicBezTo>
                  <a:pt x="534161" y="340344"/>
                  <a:pt x="556132" y="295339"/>
                  <a:pt x="593232" y="264375"/>
                </a:cubicBezTo>
                <a:cubicBezTo>
                  <a:pt x="615204" y="245653"/>
                  <a:pt x="641497" y="232331"/>
                  <a:pt x="671753" y="226571"/>
                </a:cubicBezTo>
                <a:cubicBezTo>
                  <a:pt x="683639" y="224411"/>
                  <a:pt x="695706" y="223510"/>
                  <a:pt x="707817" y="223915"/>
                </a:cubicBezTo>
                <a:close/>
                <a:moveTo>
                  <a:pt x="366713" y="112713"/>
                </a:moveTo>
                <a:lnTo>
                  <a:pt x="423502" y="112713"/>
                </a:lnTo>
                <a:lnTo>
                  <a:pt x="423502" y="198075"/>
                </a:lnTo>
                <a:lnTo>
                  <a:pt x="366713" y="198075"/>
                </a:lnTo>
                <a:lnTo>
                  <a:pt x="366713" y="112713"/>
                </a:lnTo>
                <a:close/>
                <a:moveTo>
                  <a:pt x="393880" y="0"/>
                </a:moveTo>
                <a:cubicBezTo>
                  <a:pt x="486189" y="0"/>
                  <a:pt x="561616" y="75008"/>
                  <a:pt x="561616" y="167961"/>
                </a:cubicBezTo>
                <a:cubicBezTo>
                  <a:pt x="561616" y="185188"/>
                  <a:pt x="559102" y="201338"/>
                  <a:pt x="554432" y="217129"/>
                </a:cubicBezTo>
                <a:cubicBezTo>
                  <a:pt x="536474" y="211028"/>
                  <a:pt x="518155" y="206721"/>
                  <a:pt x="499119" y="203491"/>
                </a:cubicBezTo>
                <a:cubicBezTo>
                  <a:pt x="503070" y="192365"/>
                  <a:pt x="505584" y="180522"/>
                  <a:pt x="505584" y="167961"/>
                </a:cubicBezTo>
                <a:cubicBezTo>
                  <a:pt x="505584" y="106232"/>
                  <a:pt x="455299" y="55987"/>
                  <a:pt x="393880" y="55987"/>
                </a:cubicBezTo>
                <a:cubicBezTo>
                  <a:pt x="331742" y="55987"/>
                  <a:pt x="281457" y="106232"/>
                  <a:pt x="281457" y="167961"/>
                </a:cubicBezTo>
                <a:cubicBezTo>
                  <a:pt x="281457" y="179804"/>
                  <a:pt x="283971" y="190930"/>
                  <a:pt x="287204" y="201697"/>
                </a:cubicBezTo>
                <a:cubicBezTo>
                  <a:pt x="268527" y="205285"/>
                  <a:pt x="250209" y="210669"/>
                  <a:pt x="232609" y="217129"/>
                </a:cubicBezTo>
                <a:cubicBezTo>
                  <a:pt x="227939" y="201697"/>
                  <a:pt x="225425" y="185188"/>
                  <a:pt x="225425" y="167961"/>
                </a:cubicBezTo>
                <a:cubicBezTo>
                  <a:pt x="225425" y="75008"/>
                  <a:pt x="300853" y="0"/>
                  <a:pt x="39388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415" name="Google Shape;415;p23"/>
          <p:cNvSpPr/>
          <p:nvPr/>
        </p:nvSpPr>
        <p:spPr>
          <a:xfrm rot="5400000">
            <a:off x="14170510" y="9900306"/>
            <a:ext cx="1236384" cy="1338498"/>
          </a:xfrm>
          <a:custGeom>
            <a:avLst/>
            <a:gdLst/>
            <a:ahLst/>
            <a:cxnLst/>
            <a:rect l="l" t="t" r="r" b="b"/>
            <a:pathLst>
              <a:path w="21600" h="21600" extrusionOk="0">
                <a:moveTo>
                  <a:pt x="21600" y="21600"/>
                </a:moveTo>
                <a:cubicBezTo>
                  <a:pt x="19137" y="3377"/>
                  <a:pt x="0" y="0"/>
                  <a:pt x="0" y="0"/>
                </a:cubicBez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lnSpc>
                <a:spcPct val="110000"/>
              </a:lnSpc>
              <a:spcBef>
                <a:spcPts val="0"/>
              </a:spcBef>
              <a:spcAft>
                <a:spcPts val="0"/>
              </a:spcAft>
              <a:buNone/>
            </a:pPr>
            <a:endParaRPr sz="2813">
              <a:solidFill>
                <a:schemeClr val="dk1"/>
              </a:solidFill>
              <a:latin typeface="Lato Light"/>
              <a:ea typeface="Lato Light"/>
              <a:cs typeface="Lato Light"/>
              <a:sym typeface="Lato Light"/>
            </a:endParaRPr>
          </a:p>
        </p:txBody>
      </p:sp>
      <p:sp>
        <p:nvSpPr>
          <p:cNvPr id="416" name="Google Shape;416;p23"/>
          <p:cNvSpPr txBox="1"/>
          <p:nvPr/>
        </p:nvSpPr>
        <p:spPr>
          <a:xfrm>
            <a:off x="6417854" y="582539"/>
            <a:ext cx="11541942"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Lato"/>
                <a:ea typeface="Lato"/>
                <a:cs typeface="Lato"/>
                <a:sym typeface="Lato"/>
              </a:rPr>
              <a:t>Future Directions</a:t>
            </a:r>
            <a:endParaRPr b="1">
              <a:latin typeface="Lato"/>
              <a:ea typeface="Lato"/>
              <a:cs typeface="Lato"/>
              <a:sym typeface="Lato"/>
            </a:endParaRPr>
          </a:p>
        </p:txBody>
      </p:sp>
      <p:sp>
        <p:nvSpPr>
          <p:cNvPr id="417" name="Google Shape;417;p23"/>
          <p:cNvSpPr txBox="1"/>
          <p:nvPr/>
        </p:nvSpPr>
        <p:spPr>
          <a:xfrm>
            <a:off x="1064857" y="4607504"/>
            <a:ext cx="6137700" cy="26781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en-US" sz="2800" b="1">
                <a:solidFill>
                  <a:schemeClr val="dk2"/>
                </a:solidFill>
                <a:latin typeface="Lato"/>
                <a:ea typeface="Lato"/>
                <a:cs typeface="Lato"/>
                <a:sym typeface="Lato"/>
              </a:rPr>
              <a:t>Machine Learning Models</a:t>
            </a:r>
            <a:r>
              <a:rPr lang="en-US" sz="2800">
                <a:solidFill>
                  <a:schemeClr val="dk2"/>
                </a:solidFill>
                <a:latin typeface="Lato"/>
                <a:ea typeface="Lato"/>
                <a:cs typeface="Lato"/>
                <a:sym typeface="Lato"/>
              </a:rPr>
              <a:t>: Explore advanced machine learning algorithms such as Random Forest, Gradient Boosting, and Neural Networks for time series forecasting.</a:t>
            </a:r>
            <a:endParaRPr sz="2800">
              <a:solidFill>
                <a:schemeClr val="dk2"/>
              </a:solidFill>
              <a:latin typeface="Lato"/>
              <a:ea typeface="Lato"/>
              <a:cs typeface="Lato"/>
              <a:sym typeface="Lato"/>
            </a:endParaRPr>
          </a:p>
          <a:p>
            <a:pPr marL="0" marR="0" lvl="0" indent="0" algn="just" rtl="0">
              <a:lnSpc>
                <a:spcPct val="145833"/>
              </a:lnSpc>
              <a:spcBef>
                <a:spcPts val="0"/>
              </a:spcBef>
              <a:spcAft>
                <a:spcPts val="0"/>
              </a:spcAft>
              <a:buNone/>
            </a:pPr>
            <a:endParaRPr sz="2800">
              <a:solidFill>
                <a:schemeClr val="dk1"/>
              </a:solidFill>
              <a:latin typeface="Lato Light"/>
              <a:ea typeface="Lato Light"/>
              <a:cs typeface="Lato Light"/>
              <a:sym typeface="Lato Light"/>
            </a:endParaRPr>
          </a:p>
        </p:txBody>
      </p:sp>
      <p:sp>
        <p:nvSpPr>
          <p:cNvPr id="418" name="Google Shape;418;p23"/>
          <p:cNvSpPr txBox="1"/>
          <p:nvPr/>
        </p:nvSpPr>
        <p:spPr>
          <a:xfrm>
            <a:off x="1064849" y="3881925"/>
            <a:ext cx="5191500" cy="585000"/>
          </a:xfrm>
          <a:prstGeom prst="rect">
            <a:avLst/>
          </a:prstGeom>
          <a:noFill/>
          <a:ln>
            <a:noFill/>
          </a:ln>
        </p:spPr>
        <p:txBody>
          <a:bodyPr spcFirstLastPara="1" wrap="square" lIns="91425" tIns="45700" rIns="91425" bIns="45700" anchor="b" anchorCtr="0">
            <a:spAutoFit/>
          </a:bodyPr>
          <a:lstStyle/>
          <a:p>
            <a:pPr marL="0" marR="0" lvl="0" indent="0" algn="l" rtl="0">
              <a:spcBef>
                <a:spcPts val="0"/>
              </a:spcBef>
              <a:spcAft>
                <a:spcPts val="0"/>
              </a:spcAft>
              <a:buNone/>
            </a:pPr>
            <a:r>
              <a:rPr lang="en-US" sz="3200">
                <a:solidFill>
                  <a:schemeClr val="dk2"/>
                </a:solidFill>
                <a:latin typeface="Lato"/>
                <a:ea typeface="Lato"/>
                <a:cs typeface="Lato"/>
                <a:sym typeface="Lato"/>
              </a:rPr>
              <a:t>Advanced Techniques</a:t>
            </a:r>
            <a:endParaRPr sz="3200">
              <a:latin typeface="Lato"/>
              <a:ea typeface="Lato"/>
              <a:cs typeface="Lato"/>
              <a:sym typeface="Lato"/>
            </a:endParaRPr>
          </a:p>
        </p:txBody>
      </p:sp>
      <p:sp>
        <p:nvSpPr>
          <p:cNvPr id="419" name="Google Shape;419;p23"/>
          <p:cNvSpPr txBox="1"/>
          <p:nvPr/>
        </p:nvSpPr>
        <p:spPr>
          <a:xfrm>
            <a:off x="17371860" y="5154404"/>
            <a:ext cx="6137700" cy="51411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en-US" sz="2800" b="1">
                <a:solidFill>
                  <a:schemeClr val="dk2"/>
                </a:solidFill>
                <a:latin typeface="Lato"/>
                <a:ea typeface="Lato"/>
                <a:cs typeface="Lato"/>
                <a:sym typeface="Lato"/>
              </a:rPr>
              <a:t>Combining Models</a:t>
            </a:r>
            <a:r>
              <a:rPr lang="en-US" sz="2800">
                <a:solidFill>
                  <a:schemeClr val="dk2"/>
                </a:solidFill>
                <a:latin typeface="Lato"/>
                <a:ea typeface="Lato"/>
                <a:cs typeface="Lato"/>
                <a:sym typeface="Lato"/>
              </a:rPr>
              <a:t>: Investigate combining the strengths of multiple models, such as ARIMA and TBATS, or GARCH and TBATS, to capture both linear patterns and complex seasonality.</a:t>
            </a:r>
            <a:endParaRPr sz="2800">
              <a:solidFill>
                <a:schemeClr val="dk2"/>
              </a:solidFill>
              <a:latin typeface="Lato"/>
              <a:ea typeface="Lato"/>
              <a:cs typeface="Lato"/>
              <a:sym typeface="Lato"/>
            </a:endParaRPr>
          </a:p>
          <a:p>
            <a:pPr marL="0" lvl="0" indent="0" algn="l" rtl="0">
              <a:spcBef>
                <a:spcPts val="0"/>
              </a:spcBef>
              <a:spcAft>
                <a:spcPts val="0"/>
              </a:spcAft>
              <a:buNone/>
            </a:pPr>
            <a:r>
              <a:rPr lang="en-US" sz="2800" b="1">
                <a:solidFill>
                  <a:schemeClr val="dk2"/>
                </a:solidFill>
                <a:latin typeface="Lato"/>
                <a:ea typeface="Lato"/>
                <a:cs typeface="Lato"/>
                <a:sym typeface="Lato"/>
              </a:rPr>
              <a:t>Ensemble Methods</a:t>
            </a:r>
            <a:r>
              <a:rPr lang="en-US" sz="2800">
                <a:solidFill>
                  <a:schemeClr val="dk2"/>
                </a:solidFill>
                <a:latin typeface="Lato"/>
                <a:ea typeface="Lato"/>
                <a:cs typeface="Lato"/>
                <a:sym typeface="Lato"/>
              </a:rPr>
              <a:t>: Utilize ensemble learning techniques to integrate predictions from different models, potentially improving overall accuracy.</a:t>
            </a:r>
            <a:endParaRPr sz="2800">
              <a:solidFill>
                <a:schemeClr val="dk2"/>
              </a:solidFill>
              <a:latin typeface="Lato"/>
              <a:ea typeface="Lato"/>
              <a:cs typeface="Lato"/>
              <a:sym typeface="Lato"/>
            </a:endParaRPr>
          </a:p>
          <a:p>
            <a:pPr marL="0" lvl="0" indent="0" algn="l" rtl="0">
              <a:spcBef>
                <a:spcPts val="0"/>
              </a:spcBef>
              <a:spcAft>
                <a:spcPts val="0"/>
              </a:spcAft>
              <a:buNone/>
            </a:pPr>
            <a:endParaRPr sz="2400">
              <a:solidFill>
                <a:schemeClr val="dk2"/>
              </a:solidFill>
              <a:latin typeface="Lato"/>
              <a:ea typeface="Lato"/>
              <a:cs typeface="Lato"/>
              <a:sym typeface="Lato"/>
            </a:endParaRPr>
          </a:p>
          <a:p>
            <a:pPr marL="0" lvl="0" indent="0" algn="l" rtl="0">
              <a:spcBef>
                <a:spcPts val="0"/>
              </a:spcBef>
              <a:spcAft>
                <a:spcPts val="0"/>
              </a:spcAft>
              <a:buNone/>
            </a:pPr>
            <a:endParaRPr sz="2400">
              <a:solidFill>
                <a:schemeClr val="dk2"/>
              </a:solidFill>
              <a:latin typeface="Lato"/>
              <a:ea typeface="Lato"/>
              <a:cs typeface="Lato"/>
              <a:sym typeface="Lato"/>
            </a:endParaRPr>
          </a:p>
        </p:txBody>
      </p:sp>
      <p:sp>
        <p:nvSpPr>
          <p:cNvPr id="420" name="Google Shape;420;p23"/>
          <p:cNvSpPr txBox="1"/>
          <p:nvPr/>
        </p:nvSpPr>
        <p:spPr>
          <a:xfrm>
            <a:off x="17371850" y="4370100"/>
            <a:ext cx="6352800" cy="585000"/>
          </a:xfrm>
          <a:prstGeom prst="rect">
            <a:avLst/>
          </a:prstGeom>
          <a:noFill/>
          <a:ln>
            <a:noFill/>
          </a:ln>
        </p:spPr>
        <p:txBody>
          <a:bodyPr spcFirstLastPara="1" wrap="square" lIns="91425" tIns="45700" rIns="91425" bIns="45700" anchor="b" anchorCtr="0">
            <a:spAutoFit/>
          </a:bodyPr>
          <a:lstStyle/>
          <a:p>
            <a:pPr marL="0" lvl="0" indent="0" algn="l" rtl="0">
              <a:spcBef>
                <a:spcPts val="0"/>
              </a:spcBef>
              <a:spcAft>
                <a:spcPts val="0"/>
              </a:spcAft>
              <a:buNone/>
            </a:pPr>
            <a:r>
              <a:rPr lang="en-US" sz="3200">
                <a:solidFill>
                  <a:schemeClr val="dk2"/>
                </a:solidFill>
                <a:latin typeface="Lato"/>
                <a:ea typeface="Lato"/>
                <a:cs typeface="Lato"/>
                <a:sym typeface="Lato"/>
              </a:rPr>
              <a:t>Hybrid Modeling Approaches</a:t>
            </a:r>
            <a:endParaRPr sz="3200">
              <a:latin typeface="Lato"/>
              <a:ea typeface="Lato"/>
              <a:cs typeface="Lato"/>
              <a:sym typeface="Lato"/>
            </a:endParaRPr>
          </a:p>
        </p:txBody>
      </p:sp>
      <p:sp>
        <p:nvSpPr>
          <p:cNvPr id="421" name="Google Shape;421;p23"/>
          <p:cNvSpPr txBox="1"/>
          <p:nvPr/>
        </p:nvSpPr>
        <p:spPr>
          <a:xfrm>
            <a:off x="1284160" y="10752707"/>
            <a:ext cx="6137700" cy="26166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en-US" sz="2800" b="1">
                <a:solidFill>
                  <a:schemeClr val="dk2"/>
                </a:solidFill>
                <a:latin typeface="Lato"/>
                <a:ea typeface="Lato"/>
                <a:cs typeface="Lato"/>
                <a:sym typeface="Lato"/>
              </a:rPr>
              <a:t>Market Sentiment Analysis</a:t>
            </a:r>
            <a:r>
              <a:rPr lang="en-US" sz="2800">
                <a:solidFill>
                  <a:schemeClr val="dk2"/>
                </a:solidFill>
                <a:latin typeface="Lato"/>
                <a:ea typeface="Lato"/>
                <a:cs typeface="Lato"/>
                <a:sym typeface="Lato"/>
              </a:rPr>
              <a:t>: Use sentiment analysis of news articles, social media, and financial reports to capture market sentiment, which can influence stock prices.</a:t>
            </a:r>
            <a:endParaRPr sz="2800">
              <a:solidFill>
                <a:schemeClr val="dk2"/>
              </a:solidFill>
              <a:latin typeface="Lato"/>
              <a:ea typeface="Lato"/>
              <a:cs typeface="Lato"/>
              <a:sym typeface="Lato"/>
            </a:endParaRPr>
          </a:p>
          <a:p>
            <a:pPr marL="0" marR="0" lvl="0" indent="0" algn="r" rtl="0">
              <a:lnSpc>
                <a:spcPct val="145833"/>
              </a:lnSpc>
              <a:spcBef>
                <a:spcPts val="0"/>
              </a:spcBef>
              <a:spcAft>
                <a:spcPts val="0"/>
              </a:spcAft>
              <a:buNone/>
            </a:pPr>
            <a:endParaRPr sz="2400">
              <a:solidFill>
                <a:schemeClr val="dk1"/>
              </a:solidFill>
              <a:latin typeface="Lato Light"/>
              <a:ea typeface="Lato Light"/>
              <a:cs typeface="Lato Light"/>
              <a:sym typeface="Lato Light"/>
            </a:endParaRPr>
          </a:p>
        </p:txBody>
      </p:sp>
      <p:sp>
        <p:nvSpPr>
          <p:cNvPr id="422" name="Google Shape;422;p23"/>
          <p:cNvSpPr txBox="1"/>
          <p:nvPr/>
        </p:nvSpPr>
        <p:spPr>
          <a:xfrm>
            <a:off x="1064848" y="10027125"/>
            <a:ext cx="6352800" cy="538800"/>
          </a:xfrm>
          <a:prstGeom prst="rect">
            <a:avLst/>
          </a:prstGeom>
          <a:noFill/>
          <a:ln>
            <a:noFill/>
          </a:ln>
        </p:spPr>
        <p:txBody>
          <a:bodyPr spcFirstLastPara="1" wrap="square" lIns="91425" tIns="45700" rIns="91425" bIns="45700" anchor="b" anchorCtr="0">
            <a:spAutoFit/>
          </a:bodyPr>
          <a:lstStyle/>
          <a:p>
            <a:pPr marL="0" lvl="0" indent="0" algn="l" rtl="0">
              <a:spcBef>
                <a:spcPts val="0"/>
              </a:spcBef>
              <a:spcAft>
                <a:spcPts val="0"/>
              </a:spcAft>
              <a:buNone/>
            </a:pPr>
            <a:r>
              <a:rPr lang="en-US" sz="2900">
                <a:solidFill>
                  <a:schemeClr val="dk2"/>
                </a:solidFill>
                <a:latin typeface="Lato"/>
                <a:ea typeface="Lato"/>
                <a:cs typeface="Lato"/>
                <a:sym typeface="Lato"/>
              </a:rPr>
              <a:t> Incorporation of External Factors</a:t>
            </a:r>
            <a:endParaRPr sz="2900">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grpSp>
        <p:nvGrpSpPr>
          <p:cNvPr id="427" name="Google Shape;427;p24"/>
          <p:cNvGrpSpPr/>
          <p:nvPr/>
        </p:nvGrpSpPr>
        <p:grpSpPr>
          <a:xfrm>
            <a:off x="2478159" y="5536003"/>
            <a:ext cx="3774473" cy="4205606"/>
            <a:chOff x="0" y="0"/>
            <a:chExt cx="1905957" cy="2123662"/>
          </a:xfrm>
        </p:grpSpPr>
        <p:sp>
          <p:nvSpPr>
            <p:cNvPr id="428" name="Google Shape;428;p24"/>
            <p:cNvSpPr/>
            <p:nvPr/>
          </p:nvSpPr>
          <p:spPr>
            <a:xfrm>
              <a:off x="328241" y="0"/>
              <a:ext cx="1577716" cy="1779686"/>
            </a:xfrm>
            <a:custGeom>
              <a:avLst/>
              <a:gdLst/>
              <a:ahLst/>
              <a:cxnLst/>
              <a:rect l="l" t="t" r="r" b="b"/>
              <a:pathLst>
                <a:path w="21600" h="21600" extrusionOk="0">
                  <a:moveTo>
                    <a:pt x="21600" y="12822"/>
                  </a:moveTo>
                  <a:lnTo>
                    <a:pt x="21600" y="12821"/>
                  </a:lnTo>
                  <a:cubicBezTo>
                    <a:pt x="19269" y="11104"/>
                    <a:pt x="17179" y="9389"/>
                    <a:pt x="15381" y="7465"/>
                  </a:cubicBezTo>
                  <a:cubicBezTo>
                    <a:pt x="13583" y="5541"/>
                    <a:pt x="12078" y="3408"/>
                    <a:pt x="10919" y="854"/>
                  </a:cubicBezTo>
                  <a:lnTo>
                    <a:pt x="10528" y="0"/>
                  </a:lnTo>
                  <a:lnTo>
                    <a:pt x="0" y="3691"/>
                  </a:lnTo>
                  <a:cubicBezTo>
                    <a:pt x="892" y="7209"/>
                    <a:pt x="2613" y="10536"/>
                    <a:pt x="5035" y="13559"/>
                  </a:cubicBezTo>
                  <a:cubicBezTo>
                    <a:pt x="7457" y="16582"/>
                    <a:pt x="10580" y="19300"/>
                    <a:pt x="14274" y="21600"/>
                  </a:cubicBezTo>
                  <a:lnTo>
                    <a:pt x="14274" y="21600"/>
                  </a:lnTo>
                  <a:lnTo>
                    <a:pt x="21600" y="12822"/>
                  </a:lnTo>
                  <a:close/>
                </a:path>
              </a:pathLst>
            </a:custGeom>
            <a:solidFill>
              <a:schemeClr val="accent1"/>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429" name="Google Shape;429;p24"/>
            <p:cNvSpPr/>
            <p:nvPr/>
          </p:nvSpPr>
          <p:spPr>
            <a:xfrm>
              <a:off x="0" y="306927"/>
              <a:ext cx="1375861" cy="1816735"/>
            </a:xfrm>
            <a:custGeom>
              <a:avLst/>
              <a:gdLst/>
              <a:ahLst/>
              <a:cxnLst/>
              <a:rect l="l" t="t" r="r" b="b"/>
              <a:pathLst>
                <a:path w="21600" h="21600" extrusionOk="0">
                  <a:moveTo>
                    <a:pt x="5232" y="0"/>
                  </a:moveTo>
                  <a:lnTo>
                    <a:pt x="0" y="3163"/>
                  </a:lnTo>
                  <a:cubicBezTo>
                    <a:pt x="941" y="6673"/>
                    <a:pt x="3115" y="10106"/>
                    <a:pt x="6134" y="13250"/>
                  </a:cubicBezTo>
                  <a:cubicBezTo>
                    <a:pt x="9153" y="16393"/>
                    <a:pt x="13018" y="19248"/>
                    <a:pt x="17342" y="21600"/>
                  </a:cubicBezTo>
                  <a:lnTo>
                    <a:pt x="21600" y="17544"/>
                  </a:lnTo>
                  <a:cubicBezTo>
                    <a:pt x="17364" y="15291"/>
                    <a:pt x="13783" y="12628"/>
                    <a:pt x="11006" y="9667"/>
                  </a:cubicBezTo>
                  <a:cubicBezTo>
                    <a:pt x="8228" y="6705"/>
                    <a:pt x="6254" y="3446"/>
                    <a:pt x="5232" y="0"/>
                  </a:cubicBezTo>
                  <a:close/>
                </a:path>
              </a:pathLst>
            </a:custGeom>
            <a:solidFill>
              <a:srgbClr val="388288"/>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grpSp>
      <p:grpSp>
        <p:nvGrpSpPr>
          <p:cNvPr id="430" name="Google Shape;430;p24"/>
          <p:cNvGrpSpPr/>
          <p:nvPr/>
        </p:nvGrpSpPr>
        <p:grpSpPr>
          <a:xfrm>
            <a:off x="12946250" y="3408617"/>
            <a:ext cx="4622214" cy="5500657"/>
            <a:chOff x="0" y="0"/>
            <a:chExt cx="2334032" cy="2777611"/>
          </a:xfrm>
        </p:grpSpPr>
        <p:sp>
          <p:nvSpPr>
            <p:cNvPr id="431" name="Google Shape;431;p24"/>
            <p:cNvSpPr/>
            <p:nvPr/>
          </p:nvSpPr>
          <p:spPr>
            <a:xfrm>
              <a:off x="848419" y="4076"/>
              <a:ext cx="1485613" cy="2773535"/>
            </a:xfrm>
            <a:custGeom>
              <a:avLst/>
              <a:gdLst/>
              <a:ahLst/>
              <a:cxnLst/>
              <a:rect l="l" t="t" r="r" b="b"/>
              <a:pathLst>
                <a:path w="21600" h="21600" extrusionOk="0">
                  <a:moveTo>
                    <a:pt x="18632" y="0"/>
                  </a:moveTo>
                  <a:cubicBezTo>
                    <a:pt x="18632" y="0"/>
                    <a:pt x="18291" y="2003"/>
                    <a:pt x="17742" y="5289"/>
                  </a:cubicBezTo>
                  <a:cubicBezTo>
                    <a:pt x="17193" y="8575"/>
                    <a:pt x="16436" y="13144"/>
                    <a:pt x="15603" y="18276"/>
                  </a:cubicBezTo>
                  <a:cubicBezTo>
                    <a:pt x="15560" y="18266"/>
                    <a:pt x="13695" y="17825"/>
                    <a:pt x="11816" y="17405"/>
                  </a:cubicBezTo>
                  <a:cubicBezTo>
                    <a:pt x="9906" y="16979"/>
                    <a:pt x="7982" y="16574"/>
                    <a:pt x="7964" y="16570"/>
                  </a:cubicBezTo>
                  <a:lnTo>
                    <a:pt x="6121" y="16135"/>
                  </a:lnTo>
                  <a:cubicBezTo>
                    <a:pt x="5317" y="16844"/>
                    <a:pt x="4405" y="17526"/>
                    <a:pt x="3388" y="18179"/>
                  </a:cubicBezTo>
                  <a:cubicBezTo>
                    <a:pt x="2362" y="18838"/>
                    <a:pt x="1231" y="19467"/>
                    <a:pt x="0" y="20065"/>
                  </a:cubicBezTo>
                  <a:lnTo>
                    <a:pt x="4199" y="21600"/>
                  </a:lnTo>
                  <a:cubicBezTo>
                    <a:pt x="5910" y="20696"/>
                    <a:pt x="7247" y="19860"/>
                    <a:pt x="8255" y="19164"/>
                  </a:cubicBezTo>
                  <a:cubicBezTo>
                    <a:pt x="9263" y="18468"/>
                    <a:pt x="9941" y="17911"/>
                    <a:pt x="10335" y="17566"/>
                  </a:cubicBezTo>
                  <a:lnTo>
                    <a:pt x="19686" y="19629"/>
                  </a:lnTo>
                  <a:lnTo>
                    <a:pt x="19702" y="19633"/>
                  </a:lnTo>
                  <a:lnTo>
                    <a:pt x="19702" y="19629"/>
                  </a:lnTo>
                  <a:lnTo>
                    <a:pt x="21600" y="1120"/>
                  </a:lnTo>
                  <a:lnTo>
                    <a:pt x="18632" y="0"/>
                  </a:lnTo>
                  <a:close/>
                </a:path>
              </a:pathLst>
            </a:custGeom>
            <a:solidFill>
              <a:schemeClr val="accent5"/>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432" name="Google Shape;432;p24"/>
            <p:cNvSpPr/>
            <p:nvPr/>
          </p:nvSpPr>
          <p:spPr>
            <a:xfrm>
              <a:off x="0" y="0"/>
              <a:ext cx="2131456" cy="2584803"/>
            </a:xfrm>
            <a:custGeom>
              <a:avLst/>
              <a:gdLst/>
              <a:ahLst/>
              <a:cxnLst/>
              <a:rect l="l" t="t" r="r" b="b"/>
              <a:pathLst>
                <a:path w="21600" h="21600" extrusionOk="0">
                  <a:moveTo>
                    <a:pt x="21600" y="0"/>
                  </a:moveTo>
                  <a:cubicBezTo>
                    <a:pt x="16503" y="3372"/>
                    <a:pt x="11103" y="6685"/>
                    <a:pt x="6977" y="9155"/>
                  </a:cubicBezTo>
                  <a:cubicBezTo>
                    <a:pt x="2851" y="11625"/>
                    <a:pt x="0" y="13252"/>
                    <a:pt x="0" y="13252"/>
                  </a:cubicBezTo>
                  <a:lnTo>
                    <a:pt x="3564" y="14397"/>
                  </a:lnTo>
                  <a:cubicBezTo>
                    <a:pt x="3078" y="14910"/>
                    <a:pt x="2566" y="15405"/>
                    <a:pt x="2031" y="15880"/>
                  </a:cubicBezTo>
                  <a:cubicBezTo>
                    <a:pt x="1495" y="16356"/>
                    <a:pt x="935" y="16811"/>
                    <a:pt x="352" y="17246"/>
                  </a:cubicBezTo>
                  <a:lnTo>
                    <a:pt x="8598" y="21600"/>
                  </a:lnTo>
                  <a:cubicBezTo>
                    <a:pt x="9435" y="20956"/>
                    <a:pt x="10209" y="20280"/>
                    <a:pt x="10914" y="19576"/>
                  </a:cubicBezTo>
                  <a:cubicBezTo>
                    <a:pt x="11619" y="18872"/>
                    <a:pt x="12256" y="18139"/>
                    <a:pt x="12818" y="17382"/>
                  </a:cubicBezTo>
                  <a:lnTo>
                    <a:pt x="19489" y="19610"/>
                  </a:lnTo>
                  <a:cubicBezTo>
                    <a:pt x="20069" y="14104"/>
                    <a:pt x="20597" y="9201"/>
                    <a:pt x="20980" y="5675"/>
                  </a:cubicBezTo>
                  <a:cubicBezTo>
                    <a:pt x="21362" y="2149"/>
                    <a:pt x="21600" y="0"/>
                    <a:pt x="21600" y="0"/>
                  </a:cubicBezTo>
                  <a:close/>
                </a:path>
              </a:pathLst>
            </a:custGeom>
            <a:solidFill>
              <a:srgbClr val="6E7E9F"/>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grpSp>
      <p:grpSp>
        <p:nvGrpSpPr>
          <p:cNvPr id="433" name="Google Shape;433;p24"/>
          <p:cNvGrpSpPr/>
          <p:nvPr/>
        </p:nvGrpSpPr>
        <p:grpSpPr>
          <a:xfrm>
            <a:off x="4976992" y="7916649"/>
            <a:ext cx="3591405" cy="3097135"/>
            <a:chOff x="0" y="0"/>
            <a:chExt cx="1813514" cy="1563927"/>
          </a:xfrm>
        </p:grpSpPr>
        <p:sp>
          <p:nvSpPr>
            <p:cNvPr id="434" name="Google Shape;434;p24"/>
            <p:cNvSpPr/>
            <p:nvPr/>
          </p:nvSpPr>
          <p:spPr>
            <a:xfrm>
              <a:off x="0" y="2198"/>
              <a:ext cx="819939" cy="1027088"/>
            </a:xfrm>
            <a:custGeom>
              <a:avLst/>
              <a:gdLst/>
              <a:ahLst/>
              <a:cxnLst/>
              <a:rect l="l" t="t" r="r" b="b"/>
              <a:pathLst>
                <a:path w="21600" h="21600" extrusionOk="0">
                  <a:moveTo>
                    <a:pt x="9050" y="14869"/>
                  </a:moveTo>
                  <a:lnTo>
                    <a:pt x="21600" y="0"/>
                  </a:lnTo>
                  <a:lnTo>
                    <a:pt x="17299" y="1941"/>
                  </a:lnTo>
                  <a:lnTo>
                    <a:pt x="0" y="21600"/>
                  </a:lnTo>
                  <a:lnTo>
                    <a:pt x="9047" y="14893"/>
                  </a:lnTo>
                  <a:lnTo>
                    <a:pt x="9050" y="14869"/>
                  </a:lnTo>
                  <a:close/>
                </a:path>
              </a:pathLst>
            </a:custGeom>
            <a:solidFill>
              <a:srgbClr val="1C4251"/>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4219">
                <a:solidFill>
                  <a:schemeClr val="dk1"/>
                </a:solidFill>
                <a:latin typeface="Lato Light"/>
                <a:ea typeface="Lato Light"/>
                <a:cs typeface="Lato Light"/>
                <a:sym typeface="Lato Light"/>
              </a:endParaRPr>
            </a:p>
          </p:txBody>
        </p:sp>
        <p:sp>
          <p:nvSpPr>
            <p:cNvPr id="435" name="Google Shape;435;p24"/>
            <p:cNvSpPr/>
            <p:nvPr/>
          </p:nvSpPr>
          <p:spPr>
            <a:xfrm>
              <a:off x="0" y="707637"/>
              <a:ext cx="1804795" cy="856290"/>
            </a:xfrm>
            <a:custGeom>
              <a:avLst/>
              <a:gdLst/>
              <a:ahLst/>
              <a:cxnLst/>
              <a:rect l="l" t="t" r="r" b="b"/>
              <a:pathLst>
                <a:path w="21600" h="21600" extrusionOk="0">
                  <a:moveTo>
                    <a:pt x="3957" y="0"/>
                  </a:moveTo>
                  <a:lnTo>
                    <a:pt x="0" y="7965"/>
                  </a:lnTo>
                  <a:cubicBezTo>
                    <a:pt x="2801" y="11506"/>
                    <a:pt x="5927" y="14488"/>
                    <a:pt x="9335" y="16798"/>
                  </a:cubicBezTo>
                  <a:cubicBezTo>
                    <a:pt x="12743" y="19108"/>
                    <a:pt x="16433" y="20746"/>
                    <a:pt x="20362" y="21600"/>
                  </a:cubicBezTo>
                  <a:lnTo>
                    <a:pt x="21600" y="12137"/>
                  </a:lnTo>
                  <a:cubicBezTo>
                    <a:pt x="18288" y="11316"/>
                    <a:pt x="15130" y="9835"/>
                    <a:pt x="12174" y="7783"/>
                  </a:cubicBezTo>
                  <a:cubicBezTo>
                    <a:pt x="9217" y="5730"/>
                    <a:pt x="6463" y="3107"/>
                    <a:pt x="3957" y="0"/>
                  </a:cubicBezTo>
                  <a:close/>
                </a:path>
              </a:pathLst>
            </a:custGeom>
            <a:solidFill>
              <a:srgbClr val="2A637A"/>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436" name="Google Shape;436;p24"/>
            <p:cNvSpPr/>
            <p:nvPr/>
          </p:nvSpPr>
          <p:spPr>
            <a:xfrm>
              <a:off x="333603" y="0"/>
              <a:ext cx="1479911" cy="1194805"/>
            </a:xfrm>
            <a:custGeom>
              <a:avLst/>
              <a:gdLst/>
              <a:ahLst/>
              <a:cxnLst/>
              <a:rect l="l" t="t" r="r" b="b"/>
              <a:pathLst>
                <a:path w="21600" h="21600" extrusionOk="0">
                  <a:moveTo>
                    <a:pt x="7110" y="0"/>
                  </a:moveTo>
                  <a:lnTo>
                    <a:pt x="0" y="12824"/>
                  </a:lnTo>
                  <a:cubicBezTo>
                    <a:pt x="3091" y="15083"/>
                    <a:pt x="6484" y="16991"/>
                    <a:pt x="10127" y="18482"/>
                  </a:cubicBezTo>
                  <a:cubicBezTo>
                    <a:pt x="13673" y="19934"/>
                    <a:pt x="17459" y="20993"/>
                    <a:pt x="21436" y="21600"/>
                  </a:cubicBezTo>
                  <a:lnTo>
                    <a:pt x="21600" y="8005"/>
                  </a:lnTo>
                  <a:cubicBezTo>
                    <a:pt x="18998" y="7251"/>
                    <a:pt x="16451" y="6143"/>
                    <a:pt x="14010" y="4772"/>
                  </a:cubicBezTo>
                  <a:cubicBezTo>
                    <a:pt x="11588" y="3412"/>
                    <a:pt x="9270" y="1792"/>
                    <a:pt x="7110" y="0"/>
                  </a:cubicBezTo>
                  <a:close/>
                </a:path>
              </a:pathLst>
            </a:custGeom>
            <a:solidFill>
              <a:schemeClr val="accent2"/>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grpSp>
      <p:grpSp>
        <p:nvGrpSpPr>
          <p:cNvPr id="437" name="Google Shape;437;p24"/>
          <p:cNvGrpSpPr/>
          <p:nvPr/>
        </p:nvGrpSpPr>
        <p:grpSpPr>
          <a:xfrm>
            <a:off x="8725245" y="8676430"/>
            <a:ext cx="3125772" cy="2396598"/>
            <a:chOff x="0" y="0"/>
            <a:chExt cx="1578389" cy="1210186"/>
          </a:xfrm>
        </p:grpSpPr>
        <p:sp>
          <p:nvSpPr>
            <p:cNvPr id="438" name="Google Shape;438;p24"/>
            <p:cNvSpPr/>
            <p:nvPr/>
          </p:nvSpPr>
          <p:spPr>
            <a:xfrm>
              <a:off x="0" y="85257"/>
              <a:ext cx="140225" cy="1120956"/>
            </a:xfrm>
            <a:custGeom>
              <a:avLst/>
              <a:gdLst/>
              <a:ahLst/>
              <a:cxnLst/>
              <a:rect l="l" t="t" r="r" b="b"/>
              <a:pathLst>
                <a:path w="21600" h="21600" extrusionOk="0">
                  <a:moveTo>
                    <a:pt x="13312" y="0"/>
                  </a:moveTo>
                  <a:lnTo>
                    <a:pt x="0" y="3782"/>
                  </a:lnTo>
                  <a:lnTo>
                    <a:pt x="599" y="21600"/>
                  </a:lnTo>
                  <a:lnTo>
                    <a:pt x="21600" y="14378"/>
                  </a:lnTo>
                  <a:lnTo>
                    <a:pt x="13312" y="0"/>
                  </a:lnTo>
                  <a:close/>
                </a:path>
              </a:pathLst>
            </a:custGeom>
            <a:solidFill>
              <a:srgbClr val="152935"/>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439" name="Google Shape;439;p24"/>
            <p:cNvSpPr/>
            <p:nvPr/>
          </p:nvSpPr>
          <p:spPr>
            <a:xfrm>
              <a:off x="85257" y="0"/>
              <a:ext cx="1411513" cy="847631"/>
            </a:xfrm>
            <a:custGeom>
              <a:avLst/>
              <a:gdLst/>
              <a:ahLst/>
              <a:cxnLst/>
              <a:rect l="l" t="t" r="r" b="b"/>
              <a:pathLst>
                <a:path w="21600" h="21596" extrusionOk="0">
                  <a:moveTo>
                    <a:pt x="4816" y="2227"/>
                  </a:moveTo>
                  <a:cubicBezTo>
                    <a:pt x="2890" y="2289"/>
                    <a:pt x="1785" y="2439"/>
                    <a:pt x="0" y="2281"/>
                  </a:cubicBezTo>
                  <a:lnTo>
                    <a:pt x="823" y="21291"/>
                  </a:lnTo>
                  <a:cubicBezTo>
                    <a:pt x="2421" y="21489"/>
                    <a:pt x="3260" y="21600"/>
                    <a:pt x="4908" y="21596"/>
                  </a:cubicBezTo>
                  <a:cubicBezTo>
                    <a:pt x="10768" y="21583"/>
                    <a:pt x="16389" y="20263"/>
                    <a:pt x="21600" y="17861"/>
                  </a:cubicBezTo>
                  <a:lnTo>
                    <a:pt x="15056" y="0"/>
                  </a:lnTo>
                  <a:cubicBezTo>
                    <a:pt x="11785" y="1448"/>
                    <a:pt x="8354" y="2112"/>
                    <a:pt x="4816" y="2227"/>
                  </a:cubicBezTo>
                  <a:close/>
                </a:path>
              </a:pathLst>
            </a:custGeom>
            <a:solidFill>
              <a:schemeClr val="accent3"/>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440" name="Google Shape;440;p24"/>
            <p:cNvSpPr/>
            <p:nvPr/>
          </p:nvSpPr>
          <p:spPr>
            <a:xfrm>
              <a:off x="0" y="699111"/>
              <a:ext cx="1578389" cy="511075"/>
            </a:xfrm>
            <a:custGeom>
              <a:avLst/>
              <a:gdLst/>
              <a:ahLst/>
              <a:cxnLst/>
              <a:rect l="l" t="t" r="r" b="b"/>
              <a:pathLst>
                <a:path w="21600" h="21565" extrusionOk="0">
                  <a:moveTo>
                    <a:pt x="5519" y="5827"/>
                  </a:moveTo>
                  <a:cubicBezTo>
                    <a:pt x="4007" y="5827"/>
                    <a:pt x="3330" y="5656"/>
                    <a:pt x="1866" y="5322"/>
                  </a:cubicBezTo>
                  <a:lnTo>
                    <a:pt x="1866" y="5322"/>
                  </a:lnTo>
                  <a:lnTo>
                    <a:pt x="0" y="21317"/>
                  </a:lnTo>
                  <a:cubicBezTo>
                    <a:pt x="1449" y="21521"/>
                    <a:pt x="2922" y="21600"/>
                    <a:pt x="4419" y="21551"/>
                  </a:cubicBezTo>
                  <a:cubicBezTo>
                    <a:pt x="10462" y="21355"/>
                    <a:pt x="16246" y="19029"/>
                    <a:pt x="21600" y="14921"/>
                  </a:cubicBezTo>
                  <a:lnTo>
                    <a:pt x="20446" y="0"/>
                  </a:lnTo>
                  <a:cubicBezTo>
                    <a:pt x="15794" y="3741"/>
                    <a:pt x="10731" y="5827"/>
                    <a:pt x="5519" y="5827"/>
                  </a:cubicBezTo>
                  <a:close/>
                </a:path>
              </a:pathLst>
            </a:custGeom>
            <a:solidFill>
              <a:srgbClr val="203D4F"/>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grpSp>
      <p:grpSp>
        <p:nvGrpSpPr>
          <p:cNvPr id="441" name="Google Shape;441;p24"/>
          <p:cNvGrpSpPr/>
          <p:nvPr/>
        </p:nvGrpSpPr>
        <p:grpSpPr>
          <a:xfrm>
            <a:off x="11190311" y="7663389"/>
            <a:ext cx="3716666" cy="3002917"/>
            <a:chOff x="0" y="0"/>
            <a:chExt cx="1876767" cy="1516352"/>
          </a:xfrm>
        </p:grpSpPr>
        <p:sp>
          <p:nvSpPr>
            <p:cNvPr id="442" name="Google Shape;442;p24"/>
            <p:cNvSpPr/>
            <p:nvPr/>
          </p:nvSpPr>
          <p:spPr>
            <a:xfrm>
              <a:off x="0" y="460390"/>
              <a:ext cx="546547" cy="1055962"/>
            </a:xfrm>
            <a:custGeom>
              <a:avLst/>
              <a:gdLst/>
              <a:ahLst/>
              <a:cxnLst/>
              <a:rect l="l" t="t" r="r" b="b"/>
              <a:pathLst>
                <a:path w="21600" h="21600" extrusionOk="0">
                  <a:moveTo>
                    <a:pt x="0" y="0"/>
                  </a:moveTo>
                  <a:lnTo>
                    <a:pt x="56" y="3354"/>
                  </a:lnTo>
                  <a:lnTo>
                    <a:pt x="21600" y="21600"/>
                  </a:lnTo>
                  <a:lnTo>
                    <a:pt x="18943" y="14232"/>
                  </a:lnTo>
                  <a:lnTo>
                    <a:pt x="0" y="0"/>
                  </a:lnTo>
                  <a:close/>
                </a:path>
              </a:pathLst>
            </a:custGeom>
            <a:solidFill>
              <a:srgbClr val="2F4261"/>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443" name="Google Shape;443;p24"/>
            <p:cNvSpPr/>
            <p:nvPr/>
          </p:nvSpPr>
          <p:spPr>
            <a:xfrm>
              <a:off x="477442" y="549911"/>
              <a:ext cx="1399325" cy="961663"/>
            </a:xfrm>
            <a:custGeom>
              <a:avLst/>
              <a:gdLst/>
              <a:ahLst/>
              <a:cxnLst/>
              <a:rect l="l" t="t" r="r" b="b"/>
              <a:pathLst>
                <a:path w="21600" h="21600" extrusionOk="0">
                  <a:moveTo>
                    <a:pt x="0" y="13510"/>
                  </a:moveTo>
                  <a:lnTo>
                    <a:pt x="1038" y="21600"/>
                  </a:lnTo>
                  <a:cubicBezTo>
                    <a:pt x="5082" y="19797"/>
                    <a:pt x="8865" y="17326"/>
                    <a:pt x="12316" y="14451"/>
                  </a:cubicBezTo>
                  <a:cubicBezTo>
                    <a:pt x="15767" y="11576"/>
                    <a:pt x="18885" y="8296"/>
                    <a:pt x="21600" y="4876"/>
                  </a:cubicBezTo>
                  <a:lnTo>
                    <a:pt x="17554" y="0"/>
                  </a:lnTo>
                  <a:cubicBezTo>
                    <a:pt x="15049" y="2958"/>
                    <a:pt x="12415" y="5541"/>
                    <a:pt x="9535" y="7778"/>
                  </a:cubicBezTo>
                  <a:cubicBezTo>
                    <a:pt x="6643" y="10025"/>
                    <a:pt x="3503" y="11924"/>
                    <a:pt x="0" y="13510"/>
                  </a:cubicBezTo>
                  <a:close/>
                </a:path>
              </a:pathLst>
            </a:custGeom>
            <a:solidFill>
              <a:srgbClr val="476392"/>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444" name="Google Shape;444;p24"/>
            <p:cNvSpPr/>
            <p:nvPr/>
          </p:nvSpPr>
          <p:spPr>
            <a:xfrm>
              <a:off x="0" y="0"/>
              <a:ext cx="1616530" cy="1154991"/>
            </a:xfrm>
            <a:custGeom>
              <a:avLst/>
              <a:gdLst/>
              <a:ahLst/>
              <a:cxnLst/>
              <a:rect l="l" t="t" r="r" b="b"/>
              <a:pathLst>
                <a:path w="21600" h="21600" extrusionOk="0">
                  <a:moveTo>
                    <a:pt x="0" y="8588"/>
                  </a:moveTo>
                  <a:lnTo>
                    <a:pt x="6404" y="21600"/>
                  </a:lnTo>
                  <a:cubicBezTo>
                    <a:pt x="9435" y="20295"/>
                    <a:pt x="12153" y="18708"/>
                    <a:pt x="14655" y="16825"/>
                  </a:cubicBezTo>
                  <a:cubicBezTo>
                    <a:pt x="17156" y="14942"/>
                    <a:pt x="19440" y="12762"/>
                    <a:pt x="21600" y="10272"/>
                  </a:cubicBezTo>
                  <a:lnTo>
                    <a:pt x="11130" y="0"/>
                  </a:lnTo>
                  <a:cubicBezTo>
                    <a:pt x="9488" y="1876"/>
                    <a:pt x="7728" y="3548"/>
                    <a:pt x="5866" y="4988"/>
                  </a:cubicBezTo>
                  <a:cubicBezTo>
                    <a:pt x="4005" y="6428"/>
                    <a:pt x="2043" y="7637"/>
                    <a:pt x="0" y="8588"/>
                  </a:cubicBezTo>
                  <a:close/>
                </a:path>
              </a:pathLst>
            </a:custGeom>
            <a:solidFill>
              <a:schemeClr val="accent4"/>
            </a:solidFill>
            <a:ln>
              <a:noFill/>
            </a:ln>
          </p:spPr>
          <p:txBody>
            <a:bodyPr spcFirstLastPara="1" wrap="square" lIns="53575" tIns="53575" rIns="53575" bIns="5357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grpSp>
      <p:sp>
        <p:nvSpPr>
          <p:cNvPr id="445" name="Google Shape;445;p24"/>
          <p:cNvSpPr txBox="1"/>
          <p:nvPr/>
        </p:nvSpPr>
        <p:spPr>
          <a:xfrm>
            <a:off x="2885824" y="2502337"/>
            <a:ext cx="13593900" cy="19395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0" b="1" i="1">
                <a:solidFill>
                  <a:schemeClr val="dk2"/>
                </a:solidFill>
                <a:latin typeface="Poppins"/>
                <a:ea typeface="Poppins"/>
                <a:cs typeface="Poppins"/>
                <a:sym typeface="Poppins"/>
              </a:rPr>
              <a:t>Thank You!</a:t>
            </a:r>
            <a:endParaRPr sz="12000" b="1" i="1">
              <a:solidFill>
                <a:schemeClr val="dk2"/>
              </a:solidFill>
              <a:latin typeface="Poppins"/>
              <a:ea typeface="Poppins"/>
              <a:cs typeface="Poppins"/>
              <a:sym typeface="Poppins"/>
            </a:endParaRPr>
          </a:p>
        </p:txBody>
      </p:sp>
      <p:pic>
        <p:nvPicPr>
          <p:cNvPr id="446" name="Google Shape;446;p24"/>
          <p:cNvPicPr preferRelativeResize="0"/>
          <p:nvPr/>
        </p:nvPicPr>
        <p:blipFill>
          <a:blip r:embed="rId3">
            <a:alphaModFix/>
          </a:blip>
          <a:stretch>
            <a:fillRect/>
          </a:stretch>
        </p:blipFill>
        <p:spPr>
          <a:xfrm>
            <a:off x="22234525" y="11572875"/>
            <a:ext cx="2143125" cy="2143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6"/>
          <p:cNvSpPr/>
          <p:nvPr/>
        </p:nvSpPr>
        <p:spPr>
          <a:xfrm>
            <a:off x="15148164" y="4394063"/>
            <a:ext cx="3719193" cy="3719197"/>
          </a:xfrm>
          <a:prstGeom prst="ellipse">
            <a:avLst/>
          </a:prstGeom>
          <a:solidFill>
            <a:schemeClr val="accent6"/>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57" name="Google Shape;57;p6"/>
          <p:cNvSpPr/>
          <p:nvPr/>
        </p:nvSpPr>
        <p:spPr>
          <a:xfrm>
            <a:off x="5263855" y="4394063"/>
            <a:ext cx="3719193" cy="3719197"/>
          </a:xfrm>
          <a:prstGeom prst="ellipse">
            <a:avLst/>
          </a:prstGeom>
          <a:solidFill>
            <a:schemeClr val="accent2"/>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58" name="Google Shape;58;p6"/>
          <p:cNvSpPr/>
          <p:nvPr/>
        </p:nvSpPr>
        <p:spPr>
          <a:xfrm>
            <a:off x="12925441" y="2984088"/>
            <a:ext cx="3719193" cy="3719197"/>
          </a:xfrm>
          <a:prstGeom prst="ellipse">
            <a:avLst/>
          </a:prstGeom>
          <a:solidFill>
            <a:schemeClr val="accent5"/>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59" name="Google Shape;59;p6"/>
          <p:cNvSpPr/>
          <p:nvPr/>
        </p:nvSpPr>
        <p:spPr>
          <a:xfrm>
            <a:off x="7782682" y="2984088"/>
            <a:ext cx="3719193" cy="3719195"/>
          </a:xfrm>
          <a:prstGeom prst="ellipse">
            <a:avLst/>
          </a:prstGeom>
          <a:solidFill>
            <a:schemeClr val="accent3"/>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60" name="Google Shape;60;p6"/>
          <p:cNvSpPr/>
          <p:nvPr/>
        </p:nvSpPr>
        <p:spPr>
          <a:xfrm>
            <a:off x="17796034" y="2984088"/>
            <a:ext cx="4352766" cy="4352772"/>
          </a:xfrm>
          <a:prstGeom prst="ellipse">
            <a:avLst/>
          </a:prstGeom>
          <a:solidFill>
            <a:srgbClr val="388288"/>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61" name="Google Shape;61;p6"/>
          <p:cNvSpPr/>
          <p:nvPr/>
        </p:nvSpPr>
        <p:spPr>
          <a:xfrm>
            <a:off x="2228850" y="3402699"/>
            <a:ext cx="4130100" cy="3944100"/>
          </a:xfrm>
          <a:prstGeom prst="ellipse">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62" name="Google Shape;62;p6"/>
          <p:cNvSpPr/>
          <p:nvPr/>
        </p:nvSpPr>
        <p:spPr>
          <a:xfrm>
            <a:off x="3866158" y="8337039"/>
            <a:ext cx="362700" cy="362700"/>
          </a:xfrm>
          <a:prstGeom prst="ellipse">
            <a:avLst/>
          </a:prstGeom>
          <a:solidFill>
            <a:schemeClr val="accent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63" name="Google Shape;63;p6"/>
          <p:cNvSpPr/>
          <p:nvPr/>
        </p:nvSpPr>
        <p:spPr>
          <a:xfrm>
            <a:off x="9416290" y="8378839"/>
            <a:ext cx="362700" cy="362700"/>
          </a:xfrm>
          <a:prstGeom prst="ellipse">
            <a:avLst/>
          </a:prstGeom>
          <a:solidFill>
            <a:schemeClr val="accent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64" name="Google Shape;64;p6"/>
          <p:cNvSpPr/>
          <p:nvPr/>
        </p:nvSpPr>
        <p:spPr>
          <a:xfrm>
            <a:off x="20064632" y="8378839"/>
            <a:ext cx="362700" cy="362700"/>
          </a:xfrm>
          <a:prstGeom prst="ellipse">
            <a:avLst/>
          </a:prstGeom>
          <a:solidFill>
            <a:srgbClr val="388288"/>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65" name="Google Shape;65;p6"/>
          <p:cNvSpPr/>
          <p:nvPr/>
        </p:nvSpPr>
        <p:spPr>
          <a:xfrm>
            <a:off x="14603674" y="8378839"/>
            <a:ext cx="362700" cy="362700"/>
          </a:xfrm>
          <a:prstGeom prst="ellipse">
            <a:avLst/>
          </a:prstGeom>
          <a:solidFill>
            <a:schemeClr val="accent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66" name="Google Shape;66;p6"/>
          <p:cNvSpPr/>
          <p:nvPr/>
        </p:nvSpPr>
        <p:spPr>
          <a:xfrm>
            <a:off x="6822598" y="10170150"/>
            <a:ext cx="362700" cy="362700"/>
          </a:xfrm>
          <a:prstGeom prst="ellipse">
            <a:avLst/>
          </a:prstGeom>
          <a:solidFill>
            <a:schemeClr val="accent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67" name="Google Shape;67;p6"/>
          <p:cNvSpPr/>
          <p:nvPr/>
        </p:nvSpPr>
        <p:spPr>
          <a:xfrm>
            <a:off x="12009982" y="10170150"/>
            <a:ext cx="362700" cy="362700"/>
          </a:xfrm>
          <a:prstGeom prst="ellipse">
            <a:avLst/>
          </a:prstGeom>
          <a:solidFill>
            <a:schemeClr val="accent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68" name="Google Shape;68;p6"/>
          <p:cNvSpPr/>
          <p:nvPr/>
        </p:nvSpPr>
        <p:spPr>
          <a:xfrm>
            <a:off x="17197365" y="10170150"/>
            <a:ext cx="362700" cy="362700"/>
          </a:xfrm>
          <a:prstGeom prst="ellipse">
            <a:avLst/>
          </a:prstGeom>
          <a:solidFill>
            <a:schemeClr val="accent6"/>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cxnSp>
        <p:nvCxnSpPr>
          <p:cNvPr id="69" name="Google Shape;69;p6"/>
          <p:cNvCxnSpPr/>
          <p:nvPr/>
        </p:nvCxnSpPr>
        <p:spPr>
          <a:xfrm>
            <a:off x="4175742" y="8722823"/>
            <a:ext cx="2646900" cy="1515300"/>
          </a:xfrm>
          <a:prstGeom prst="straightConnector1">
            <a:avLst/>
          </a:prstGeom>
          <a:noFill/>
          <a:ln w="38100" cap="flat" cmpd="sng">
            <a:solidFill>
              <a:srgbClr val="D8D8D8"/>
            </a:solidFill>
            <a:prstDash val="solid"/>
            <a:miter lim="400000"/>
            <a:headEnd type="none" w="sm" len="sm"/>
            <a:tailEnd type="none" w="sm" len="sm"/>
          </a:ln>
        </p:spPr>
      </p:cxnSp>
      <p:cxnSp>
        <p:nvCxnSpPr>
          <p:cNvPr id="70" name="Google Shape;70;p6"/>
          <p:cNvCxnSpPr/>
          <p:nvPr/>
        </p:nvCxnSpPr>
        <p:spPr>
          <a:xfrm rot="10800000" flipH="1">
            <a:off x="7193476" y="8760279"/>
            <a:ext cx="2222700" cy="1477800"/>
          </a:xfrm>
          <a:prstGeom prst="straightConnector1">
            <a:avLst/>
          </a:prstGeom>
          <a:noFill/>
          <a:ln w="38100" cap="flat" cmpd="sng">
            <a:solidFill>
              <a:srgbClr val="D8D8D8"/>
            </a:solidFill>
            <a:prstDash val="solid"/>
            <a:miter lim="400000"/>
            <a:headEnd type="none" w="sm" len="sm"/>
            <a:tailEnd type="none" w="sm" len="sm"/>
          </a:ln>
        </p:spPr>
      </p:cxnSp>
      <p:cxnSp>
        <p:nvCxnSpPr>
          <p:cNvPr id="71" name="Google Shape;71;p6"/>
          <p:cNvCxnSpPr/>
          <p:nvPr/>
        </p:nvCxnSpPr>
        <p:spPr>
          <a:xfrm>
            <a:off x="9787169" y="8760173"/>
            <a:ext cx="2222700" cy="1477800"/>
          </a:xfrm>
          <a:prstGeom prst="straightConnector1">
            <a:avLst/>
          </a:prstGeom>
          <a:noFill/>
          <a:ln w="38100" cap="flat" cmpd="sng">
            <a:solidFill>
              <a:srgbClr val="D8D8D8"/>
            </a:solidFill>
            <a:prstDash val="solid"/>
            <a:miter lim="400000"/>
            <a:headEnd type="none" w="sm" len="sm"/>
            <a:tailEnd type="none" w="sm" len="sm"/>
          </a:ln>
        </p:spPr>
      </p:cxnSp>
      <p:cxnSp>
        <p:nvCxnSpPr>
          <p:cNvPr id="72" name="Google Shape;72;p6"/>
          <p:cNvCxnSpPr/>
          <p:nvPr/>
        </p:nvCxnSpPr>
        <p:spPr>
          <a:xfrm rot="10800000" flipH="1">
            <a:off x="12380861" y="8760279"/>
            <a:ext cx="2222700" cy="1477800"/>
          </a:xfrm>
          <a:prstGeom prst="straightConnector1">
            <a:avLst/>
          </a:prstGeom>
          <a:noFill/>
          <a:ln w="38100" cap="flat" cmpd="sng">
            <a:solidFill>
              <a:srgbClr val="D8D8D8"/>
            </a:solidFill>
            <a:prstDash val="solid"/>
            <a:miter lim="400000"/>
            <a:headEnd type="none" w="sm" len="sm"/>
            <a:tailEnd type="none" w="sm" len="sm"/>
          </a:ln>
        </p:spPr>
      </p:cxnSp>
      <p:cxnSp>
        <p:nvCxnSpPr>
          <p:cNvPr id="73" name="Google Shape;73;p6"/>
          <p:cNvCxnSpPr/>
          <p:nvPr/>
        </p:nvCxnSpPr>
        <p:spPr>
          <a:xfrm>
            <a:off x="14966802" y="8760173"/>
            <a:ext cx="2222700" cy="1477800"/>
          </a:xfrm>
          <a:prstGeom prst="straightConnector1">
            <a:avLst/>
          </a:prstGeom>
          <a:noFill/>
          <a:ln w="38100" cap="flat" cmpd="sng">
            <a:solidFill>
              <a:srgbClr val="D8D8D8"/>
            </a:solidFill>
            <a:prstDash val="solid"/>
            <a:miter lim="400000"/>
            <a:headEnd type="none" w="sm" len="sm"/>
            <a:tailEnd type="none" w="sm" len="sm"/>
          </a:ln>
        </p:spPr>
      </p:cxnSp>
      <p:cxnSp>
        <p:nvCxnSpPr>
          <p:cNvPr id="74" name="Google Shape;74;p6"/>
          <p:cNvCxnSpPr/>
          <p:nvPr/>
        </p:nvCxnSpPr>
        <p:spPr>
          <a:xfrm rot="10800000" flipH="1">
            <a:off x="17560532" y="8636389"/>
            <a:ext cx="2504100" cy="1601700"/>
          </a:xfrm>
          <a:prstGeom prst="straightConnector1">
            <a:avLst/>
          </a:prstGeom>
          <a:noFill/>
          <a:ln w="38100" cap="flat" cmpd="sng">
            <a:solidFill>
              <a:srgbClr val="D8D8D8"/>
            </a:solidFill>
            <a:prstDash val="solid"/>
            <a:miter lim="400000"/>
            <a:headEnd type="none" w="sm" len="sm"/>
            <a:tailEnd type="none" w="sm" len="sm"/>
          </a:ln>
        </p:spPr>
      </p:cxnSp>
      <p:sp>
        <p:nvSpPr>
          <p:cNvPr id="75" name="Google Shape;75;p6"/>
          <p:cNvSpPr txBox="1"/>
          <p:nvPr/>
        </p:nvSpPr>
        <p:spPr>
          <a:xfrm>
            <a:off x="6417854" y="582539"/>
            <a:ext cx="11541900" cy="1015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Agenda</a:t>
            </a:r>
            <a:endParaRPr/>
          </a:p>
        </p:txBody>
      </p:sp>
      <p:sp>
        <p:nvSpPr>
          <p:cNvPr id="76" name="Google Shape;76;p6"/>
          <p:cNvSpPr/>
          <p:nvPr/>
        </p:nvSpPr>
        <p:spPr>
          <a:xfrm>
            <a:off x="3452938" y="4596829"/>
            <a:ext cx="1662294" cy="1556709"/>
          </a:xfrm>
          <a:custGeom>
            <a:avLst/>
            <a:gdLst/>
            <a:ahLst/>
            <a:cxnLst/>
            <a:rect l="l" t="t" r="r" b="b"/>
            <a:pathLst>
              <a:path w="899753" h="842603" extrusionOk="0">
                <a:moveTo>
                  <a:pt x="28575" y="444500"/>
                </a:moveTo>
                <a:lnTo>
                  <a:pt x="65686" y="449899"/>
                </a:lnTo>
                <a:cubicBezTo>
                  <a:pt x="165490" y="463937"/>
                  <a:pt x="265654" y="472576"/>
                  <a:pt x="366179" y="475816"/>
                </a:cubicBezTo>
                <a:lnTo>
                  <a:pt x="366179" y="533047"/>
                </a:lnTo>
                <a:lnTo>
                  <a:pt x="535161" y="533047"/>
                </a:lnTo>
                <a:lnTo>
                  <a:pt x="535161" y="475816"/>
                </a:lnTo>
                <a:cubicBezTo>
                  <a:pt x="635325" y="472576"/>
                  <a:pt x="735850" y="463937"/>
                  <a:pt x="835293" y="449899"/>
                </a:cubicBezTo>
                <a:lnTo>
                  <a:pt x="872765" y="444500"/>
                </a:lnTo>
                <a:lnTo>
                  <a:pt x="872765" y="769894"/>
                </a:lnTo>
                <a:lnTo>
                  <a:pt x="799984" y="842603"/>
                </a:lnTo>
                <a:lnTo>
                  <a:pt x="101356" y="842603"/>
                </a:lnTo>
                <a:lnTo>
                  <a:pt x="28575" y="769894"/>
                </a:lnTo>
                <a:lnTo>
                  <a:pt x="28575" y="444500"/>
                </a:lnTo>
                <a:close/>
                <a:moveTo>
                  <a:pt x="348884" y="56606"/>
                </a:moveTo>
                <a:lnTo>
                  <a:pt x="337362" y="68144"/>
                </a:lnTo>
                <a:lnTo>
                  <a:pt x="337362" y="112852"/>
                </a:lnTo>
                <a:lnTo>
                  <a:pt x="562391" y="112852"/>
                </a:lnTo>
                <a:lnTo>
                  <a:pt x="562391" y="68144"/>
                </a:lnTo>
                <a:lnTo>
                  <a:pt x="550869" y="56606"/>
                </a:lnTo>
                <a:lnTo>
                  <a:pt x="348884" y="56606"/>
                </a:lnTo>
                <a:close/>
                <a:moveTo>
                  <a:pt x="325841" y="0"/>
                </a:moveTo>
                <a:lnTo>
                  <a:pt x="573912" y="0"/>
                </a:lnTo>
                <a:lnTo>
                  <a:pt x="618558" y="44708"/>
                </a:lnTo>
                <a:lnTo>
                  <a:pt x="618558" y="112852"/>
                </a:lnTo>
                <a:lnTo>
                  <a:pt x="855108" y="112852"/>
                </a:lnTo>
                <a:lnTo>
                  <a:pt x="899753" y="157561"/>
                </a:lnTo>
                <a:lnTo>
                  <a:pt x="899753" y="390837"/>
                </a:lnTo>
                <a:lnTo>
                  <a:pt x="816943" y="402014"/>
                </a:lnTo>
                <a:cubicBezTo>
                  <a:pt x="722971" y="414633"/>
                  <a:pt x="628639" y="422205"/>
                  <a:pt x="534307" y="425089"/>
                </a:cubicBezTo>
                <a:lnTo>
                  <a:pt x="534307" y="366320"/>
                </a:lnTo>
                <a:lnTo>
                  <a:pt x="365446" y="366320"/>
                </a:lnTo>
                <a:lnTo>
                  <a:pt x="365446" y="425089"/>
                </a:lnTo>
                <a:cubicBezTo>
                  <a:pt x="271114" y="422205"/>
                  <a:pt x="176782" y="414633"/>
                  <a:pt x="83171" y="402014"/>
                </a:cubicBezTo>
                <a:lnTo>
                  <a:pt x="0" y="390837"/>
                </a:lnTo>
                <a:lnTo>
                  <a:pt x="0" y="157561"/>
                </a:lnTo>
                <a:lnTo>
                  <a:pt x="44646" y="112852"/>
                </a:lnTo>
                <a:lnTo>
                  <a:pt x="281195" y="112852"/>
                </a:lnTo>
                <a:lnTo>
                  <a:pt x="281195" y="44708"/>
                </a:lnTo>
                <a:lnTo>
                  <a:pt x="325841"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77" name="Google Shape;77;p6"/>
          <p:cNvSpPr/>
          <p:nvPr/>
        </p:nvSpPr>
        <p:spPr>
          <a:xfrm>
            <a:off x="6631272" y="5465342"/>
            <a:ext cx="984358" cy="1576638"/>
          </a:xfrm>
          <a:custGeom>
            <a:avLst/>
            <a:gdLst/>
            <a:ahLst/>
            <a:cxnLst/>
            <a:rect l="l" t="t" r="r" b="b"/>
            <a:pathLst>
              <a:path w="561616" h="899752" extrusionOk="0">
                <a:moveTo>
                  <a:pt x="252413" y="533400"/>
                </a:moveTo>
                <a:lnTo>
                  <a:pt x="309199" y="533400"/>
                </a:lnTo>
                <a:lnTo>
                  <a:pt x="309199" y="590188"/>
                </a:lnTo>
                <a:lnTo>
                  <a:pt x="252413" y="590188"/>
                </a:lnTo>
                <a:lnTo>
                  <a:pt x="252413" y="533400"/>
                </a:lnTo>
                <a:close/>
                <a:moveTo>
                  <a:pt x="252763" y="478263"/>
                </a:moveTo>
                <a:lnTo>
                  <a:pt x="252763" y="490131"/>
                </a:lnTo>
                <a:lnTo>
                  <a:pt x="153527" y="589389"/>
                </a:lnTo>
                <a:cubicBezTo>
                  <a:pt x="126921" y="616002"/>
                  <a:pt x="112179" y="651246"/>
                  <a:pt x="112179" y="688648"/>
                </a:cubicBezTo>
                <a:lnTo>
                  <a:pt x="112179" y="703033"/>
                </a:lnTo>
                <a:lnTo>
                  <a:pt x="252763" y="646931"/>
                </a:lnTo>
                <a:lnTo>
                  <a:pt x="308853" y="646931"/>
                </a:lnTo>
                <a:lnTo>
                  <a:pt x="449436" y="703033"/>
                </a:lnTo>
                <a:lnTo>
                  <a:pt x="449436" y="688648"/>
                </a:lnTo>
                <a:cubicBezTo>
                  <a:pt x="449436" y="651246"/>
                  <a:pt x="434695" y="616002"/>
                  <a:pt x="408088" y="589389"/>
                </a:cubicBezTo>
                <a:lnTo>
                  <a:pt x="308853" y="490131"/>
                </a:lnTo>
                <a:lnTo>
                  <a:pt x="308853" y="478263"/>
                </a:lnTo>
                <a:lnTo>
                  <a:pt x="252763" y="478263"/>
                </a:lnTo>
                <a:close/>
                <a:moveTo>
                  <a:pt x="56089" y="141287"/>
                </a:moveTo>
                <a:lnTo>
                  <a:pt x="112179" y="141287"/>
                </a:lnTo>
                <a:lnTo>
                  <a:pt x="112179" y="212135"/>
                </a:lnTo>
                <a:cubicBezTo>
                  <a:pt x="112179" y="248817"/>
                  <a:pt x="126561" y="283701"/>
                  <a:pt x="152089" y="309955"/>
                </a:cubicBezTo>
                <a:lnTo>
                  <a:pt x="409526" y="309955"/>
                </a:lnTo>
                <a:cubicBezTo>
                  <a:pt x="435054" y="283701"/>
                  <a:pt x="449436" y="248817"/>
                  <a:pt x="449436" y="212135"/>
                </a:cubicBezTo>
                <a:lnTo>
                  <a:pt x="449436" y="141287"/>
                </a:lnTo>
                <a:lnTo>
                  <a:pt x="505526" y="141287"/>
                </a:lnTo>
                <a:lnTo>
                  <a:pt x="505526" y="212135"/>
                </a:lnTo>
                <a:cubicBezTo>
                  <a:pt x="505526" y="264641"/>
                  <a:pt x="485032" y="313911"/>
                  <a:pt x="447998" y="350953"/>
                </a:cubicBezTo>
                <a:lnTo>
                  <a:pt x="364942" y="434028"/>
                </a:lnTo>
                <a:lnTo>
                  <a:pt x="364942" y="466755"/>
                </a:lnTo>
                <a:lnTo>
                  <a:pt x="447998" y="549830"/>
                </a:lnTo>
                <a:cubicBezTo>
                  <a:pt x="485032" y="586872"/>
                  <a:pt x="505526" y="636142"/>
                  <a:pt x="505526" y="688648"/>
                </a:cubicBezTo>
                <a:lnTo>
                  <a:pt x="505526" y="787547"/>
                </a:lnTo>
                <a:lnTo>
                  <a:pt x="561616" y="787547"/>
                </a:lnTo>
                <a:lnTo>
                  <a:pt x="561616" y="899752"/>
                </a:lnTo>
                <a:lnTo>
                  <a:pt x="0" y="899752"/>
                </a:lnTo>
                <a:lnTo>
                  <a:pt x="0" y="787547"/>
                </a:lnTo>
                <a:lnTo>
                  <a:pt x="56089" y="787547"/>
                </a:lnTo>
                <a:lnTo>
                  <a:pt x="56089" y="688648"/>
                </a:lnTo>
                <a:cubicBezTo>
                  <a:pt x="56089" y="636142"/>
                  <a:pt x="76584" y="586872"/>
                  <a:pt x="113977" y="549830"/>
                </a:cubicBezTo>
                <a:lnTo>
                  <a:pt x="196673" y="466755"/>
                </a:lnTo>
                <a:lnTo>
                  <a:pt x="196673" y="434028"/>
                </a:lnTo>
                <a:lnTo>
                  <a:pt x="113977" y="350953"/>
                </a:lnTo>
                <a:cubicBezTo>
                  <a:pt x="76584" y="313911"/>
                  <a:pt x="56089" y="264641"/>
                  <a:pt x="56089" y="212135"/>
                </a:cubicBezTo>
                <a:lnTo>
                  <a:pt x="56089" y="141287"/>
                </a:lnTo>
                <a:close/>
                <a:moveTo>
                  <a:pt x="0" y="0"/>
                </a:moveTo>
                <a:lnTo>
                  <a:pt x="561616" y="0"/>
                </a:lnTo>
                <a:lnTo>
                  <a:pt x="561616" y="112352"/>
                </a:lnTo>
                <a:lnTo>
                  <a:pt x="0" y="112352"/>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78" name="Google Shape;78;p6"/>
          <p:cNvSpPr/>
          <p:nvPr/>
        </p:nvSpPr>
        <p:spPr>
          <a:xfrm>
            <a:off x="19193034" y="4329814"/>
            <a:ext cx="1558766" cy="1661320"/>
          </a:xfrm>
          <a:custGeom>
            <a:avLst/>
            <a:gdLst/>
            <a:ahLst/>
            <a:cxnLst/>
            <a:rect l="l" t="t" r="r" b="b"/>
            <a:pathLst>
              <a:path w="2344" h="2500" extrusionOk="0">
                <a:moveTo>
                  <a:pt x="2031" y="1328"/>
                </a:moveTo>
                <a:lnTo>
                  <a:pt x="1250" y="1328"/>
                </a:lnTo>
                <a:lnTo>
                  <a:pt x="1250" y="1172"/>
                </a:lnTo>
                <a:lnTo>
                  <a:pt x="2031" y="1172"/>
                </a:lnTo>
                <a:lnTo>
                  <a:pt x="2031" y="1328"/>
                </a:lnTo>
                <a:close/>
                <a:moveTo>
                  <a:pt x="2031" y="1953"/>
                </a:moveTo>
                <a:lnTo>
                  <a:pt x="1250" y="1953"/>
                </a:lnTo>
                <a:lnTo>
                  <a:pt x="1250" y="1796"/>
                </a:lnTo>
                <a:lnTo>
                  <a:pt x="2031" y="1796"/>
                </a:lnTo>
                <a:lnTo>
                  <a:pt x="2031" y="1953"/>
                </a:lnTo>
                <a:close/>
                <a:moveTo>
                  <a:pt x="1016" y="1015"/>
                </a:moveTo>
                <a:lnTo>
                  <a:pt x="1016" y="1015"/>
                </a:lnTo>
                <a:cubicBezTo>
                  <a:pt x="972" y="1015"/>
                  <a:pt x="938" y="980"/>
                  <a:pt x="938" y="937"/>
                </a:cubicBezTo>
                <a:cubicBezTo>
                  <a:pt x="938" y="893"/>
                  <a:pt x="972" y="859"/>
                  <a:pt x="1016" y="859"/>
                </a:cubicBezTo>
                <a:cubicBezTo>
                  <a:pt x="1059" y="859"/>
                  <a:pt x="1094" y="893"/>
                  <a:pt x="1094" y="937"/>
                </a:cubicBezTo>
                <a:cubicBezTo>
                  <a:pt x="1094" y="980"/>
                  <a:pt x="1059" y="1015"/>
                  <a:pt x="1016" y="1015"/>
                </a:cubicBezTo>
                <a:close/>
                <a:moveTo>
                  <a:pt x="1016" y="1328"/>
                </a:moveTo>
                <a:lnTo>
                  <a:pt x="1016" y="1328"/>
                </a:lnTo>
                <a:cubicBezTo>
                  <a:pt x="972" y="1328"/>
                  <a:pt x="938" y="1293"/>
                  <a:pt x="938" y="1249"/>
                </a:cubicBezTo>
                <a:cubicBezTo>
                  <a:pt x="938" y="1206"/>
                  <a:pt x="972" y="1172"/>
                  <a:pt x="1016" y="1172"/>
                </a:cubicBezTo>
                <a:cubicBezTo>
                  <a:pt x="1059" y="1172"/>
                  <a:pt x="1094" y="1206"/>
                  <a:pt x="1094" y="1249"/>
                </a:cubicBezTo>
                <a:cubicBezTo>
                  <a:pt x="1094" y="1293"/>
                  <a:pt x="1059" y="1328"/>
                  <a:pt x="1016" y="1328"/>
                </a:cubicBezTo>
                <a:close/>
                <a:moveTo>
                  <a:pt x="1016" y="1640"/>
                </a:moveTo>
                <a:lnTo>
                  <a:pt x="1016" y="1640"/>
                </a:lnTo>
                <a:cubicBezTo>
                  <a:pt x="972" y="1640"/>
                  <a:pt x="938" y="1605"/>
                  <a:pt x="938" y="1562"/>
                </a:cubicBezTo>
                <a:cubicBezTo>
                  <a:pt x="938" y="1519"/>
                  <a:pt x="972" y="1484"/>
                  <a:pt x="1016" y="1484"/>
                </a:cubicBezTo>
                <a:cubicBezTo>
                  <a:pt x="1059" y="1484"/>
                  <a:pt x="1094" y="1519"/>
                  <a:pt x="1094" y="1562"/>
                </a:cubicBezTo>
                <a:cubicBezTo>
                  <a:pt x="1094" y="1605"/>
                  <a:pt x="1059" y="1640"/>
                  <a:pt x="1016" y="1640"/>
                </a:cubicBezTo>
                <a:close/>
                <a:moveTo>
                  <a:pt x="1016" y="1953"/>
                </a:moveTo>
                <a:lnTo>
                  <a:pt x="1016" y="1953"/>
                </a:lnTo>
                <a:cubicBezTo>
                  <a:pt x="972" y="1953"/>
                  <a:pt x="938" y="1917"/>
                  <a:pt x="938" y="1874"/>
                </a:cubicBezTo>
                <a:cubicBezTo>
                  <a:pt x="938" y="1831"/>
                  <a:pt x="972" y="1796"/>
                  <a:pt x="1016" y="1796"/>
                </a:cubicBezTo>
                <a:cubicBezTo>
                  <a:pt x="1059" y="1796"/>
                  <a:pt x="1094" y="1831"/>
                  <a:pt x="1094" y="1874"/>
                </a:cubicBezTo>
                <a:cubicBezTo>
                  <a:pt x="1094" y="1917"/>
                  <a:pt x="1059" y="1953"/>
                  <a:pt x="1016" y="1953"/>
                </a:cubicBezTo>
                <a:close/>
                <a:moveTo>
                  <a:pt x="1250" y="1484"/>
                </a:moveTo>
                <a:lnTo>
                  <a:pt x="1718" y="1484"/>
                </a:lnTo>
                <a:lnTo>
                  <a:pt x="1718" y="1640"/>
                </a:lnTo>
                <a:lnTo>
                  <a:pt x="1250" y="1640"/>
                </a:lnTo>
                <a:lnTo>
                  <a:pt x="1250" y="1484"/>
                </a:lnTo>
                <a:close/>
                <a:moveTo>
                  <a:pt x="1250" y="859"/>
                </a:moveTo>
                <a:lnTo>
                  <a:pt x="1952" y="859"/>
                </a:lnTo>
                <a:lnTo>
                  <a:pt x="1952" y="1015"/>
                </a:lnTo>
                <a:lnTo>
                  <a:pt x="1250" y="1015"/>
                </a:lnTo>
                <a:lnTo>
                  <a:pt x="1250" y="859"/>
                </a:lnTo>
                <a:close/>
                <a:moveTo>
                  <a:pt x="1250" y="390"/>
                </a:moveTo>
                <a:lnTo>
                  <a:pt x="1796" y="390"/>
                </a:lnTo>
                <a:lnTo>
                  <a:pt x="1796" y="546"/>
                </a:lnTo>
                <a:lnTo>
                  <a:pt x="1250" y="546"/>
                </a:lnTo>
                <a:lnTo>
                  <a:pt x="1250" y="390"/>
                </a:lnTo>
                <a:close/>
                <a:moveTo>
                  <a:pt x="625" y="2265"/>
                </a:moveTo>
                <a:lnTo>
                  <a:pt x="625" y="2265"/>
                </a:lnTo>
                <a:cubicBezTo>
                  <a:pt x="625" y="2308"/>
                  <a:pt x="590" y="2343"/>
                  <a:pt x="547" y="2343"/>
                </a:cubicBezTo>
                <a:cubicBezTo>
                  <a:pt x="504" y="2343"/>
                  <a:pt x="469" y="2308"/>
                  <a:pt x="469" y="2265"/>
                </a:cubicBezTo>
                <a:lnTo>
                  <a:pt x="469" y="859"/>
                </a:lnTo>
                <a:cubicBezTo>
                  <a:pt x="469" y="831"/>
                  <a:pt x="463" y="806"/>
                  <a:pt x="454" y="781"/>
                </a:cubicBezTo>
                <a:lnTo>
                  <a:pt x="625" y="781"/>
                </a:lnTo>
                <a:lnTo>
                  <a:pt x="625" y="2265"/>
                </a:lnTo>
                <a:close/>
                <a:moveTo>
                  <a:pt x="313" y="1640"/>
                </a:moveTo>
                <a:lnTo>
                  <a:pt x="157" y="1640"/>
                </a:lnTo>
                <a:lnTo>
                  <a:pt x="157" y="859"/>
                </a:lnTo>
                <a:cubicBezTo>
                  <a:pt x="157" y="816"/>
                  <a:pt x="191" y="781"/>
                  <a:pt x="234" y="781"/>
                </a:cubicBezTo>
                <a:cubicBezTo>
                  <a:pt x="277" y="781"/>
                  <a:pt x="313" y="816"/>
                  <a:pt x="313" y="859"/>
                </a:cubicBezTo>
                <a:lnTo>
                  <a:pt x="313" y="1640"/>
                </a:lnTo>
                <a:close/>
                <a:moveTo>
                  <a:pt x="625" y="0"/>
                </a:moveTo>
                <a:lnTo>
                  <a:pt x="625" y="625"/>
                </a:lnTo>
                <a:lnTo>
                  <a:pt x="234" y="625"/>
                </a:lnTo>
                <a:cubicBezTo>
                  <a:pt x="105" y="625"/>
                  <a:pt x="0" y="730"/>
                  <a:pt x="0" y="859"/>
                </a:cubicBezTo>
                <a:lnTo>
                  <a:pt x="0" y="1796"/>
                </a:lnTo>
                <a:lnTo>
                  <a:pt x="313" y="1796"/>
                </a:lnTo>
                <a:lnTo>
                  <a:pt x="313" y="2265"/>
                </a:lnTo>
                <a:cubicBezTo>
                  <a:pt x="313" y="2394"/>
                  <a:pt x="418" y="2499"/>
                  <a:pt x="547" y="2499"/>
                </a:cubicBezTo>
                <a:lnTo>
                  <a:pt x="2109" y="2499"/>
                </a:lnTo>
                <a:cubicBezTo>
                  <a:pt x="2238" y="2499"/>
                  <a:pt x="2343" y="2394"/>
                  <a:pt x="2343" y="2265"/>
                </a:cubicBezTo>
                <a:lnTo>
                  <a:pt x="2343" y="0"/>
                </a:lnTo>
                <a:lnTo>
                  <a:pt x="625"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79" name="Google Shape;79;p6"/>
          <p:cNvSpPr/>
          <p:nvPr/>
        </p:nvSpPr>
        <p:spPr>
          <a:xfrm>
            <a:off x="8938284" y="4379429"/>
            <a:ext cx="1240928" cy="928512"/>
          </a:xfrm>
          <a:custGeom>
            <a:avLst/>
            <a:gdLst/>
            <a:ahLst/>
            <a:cxnLst/>
            <a:rect l="l" t="t" r="r" b="b"/>
            <a:pathLst>
              <a:path w="901340" h="674329" extrusionOk="0">
                <a:moveTo>
                  <a:pt x="573956" y="561975"/>
                </a:moveTo>
                <a:lnTo>
                  <a:pt x="901340" y="561975"/>
                </a:lnTo>
                <a:lnTo>
                  <a:pt x="901340" y="674329"/>
                </a:lnTo>
                <a:lnTo>
                  <a:pt x="468313" y="674329"/>
                </a:lnTo>
                <a:cubicBezTo>
                  <a:pt x="511940" y="645613"/>
                  <a:pt x="547996" y="607204"/>
                  <a:pt x="573956" y="561975"/>
                </a:cubicBezTo>
                <a:close/>
                <a:moveTo>
                  <a:pt x="616811" y="420688"/>
                </a:moveTo>
                <a:lnTo>
                  <a:pt x="842604" y="420688"/>
                </a:lnTo>
                <a:lnTo>
                  <a:pt x="842604" y="533040"/>
                </a:lnTo>
                <a:lnTo>
                  <a:pt x="587375" y="533040"/>
                </a:lnTo>
                <a:cubicBezTo>
                  <a:pt x="603529" y="498470"/>
                  <a:pt x="613580" y="460660"/>
                  <a:pt x="616811" y="420688"/>
                </a:cubicBezTo>
                <a:close/>
                <a:moveTo>
                  <a:pt x="600075" y="280988"/>
                </a:moveTo>
                <a:lnTo>
                  <a:pt x="901339" y="280988"/>
                </a:lnTo>
                <a:lnTo>
                  <a:pt x="901339" y="393341"/>
                </a:lnTo>
                <a:lnTo>
                  <a:pt x="619919" y="393341"/>
                </a:lnTo>
                <a:cubicBezTo>
                  <a:pt x="619919" y="353856"/>
                  <a:pt x="612703" y="316166"/>
                  <a:pt x="600075" y="280988"/>
                </a:cubicBezTo>
                <a:close/>
                <a:moveTo>
                  <a:pt x="196799" y="280982"/>
                </a:moveTo>
                <a:lnTo>
                  <a:pt x="196799" y="337072"/>
                </a:lnTo>
                <a:lnTo>
                  <a:pt x="252925" y="337072"/>
                </a:lnTo>
                <a:lnTo>
                  <a:pt x="252925" y="449611"/>
                </a:lnTo>
                <a:lnTo>
                  <a:pt x="196799" y="449611"/>
                </a:lnTo>
                <a:lnTo>
                  <a:pt x="196799" y="505700"/>
                </a:lnTo>
                <a:lnTo>
                  <a:pt x="365176" y="505700"/>
                </a:lnTo>
                <a:lnTo>
                  <a:pt x="365176" y="449611"/>
                </a:lnTo>
                <a:lnTo>
                  <a:pt x="309051" y="449611"/>
                </a:lnTo>
                <a:lnTo>
                  <a:pt x="309051" y="280982"/>
                </a:lnTo>
                <a:lnTo>
                  <a:pt x="196799" y="280982"/>
                </a:lnTo>
                <a:close/>
                <a:moveTo>
                  <a:pt x="503238" y="139700"/>
                </a:moveTo>
                <a:lnTo>
                  <a:pt x="787040" y="139700"/>
                </a:lnTo>
                <a:lnTo>
                  <a:pt x="787040" y="252053"/>
                </a:lnTo>
                <a:lnTo>
                  <a:pt x="587154" y="252053"/>
                </a:lnTo>
                <a:cubicBezTo>
                  <a:pt x="567346" y="208840"/>
                  <a:pt x="538894" y="170669"/>
                  <a:pt x="503238" y="139700"/>
                </a:cubicBezTo>
                <a:close/>
                <a:moveTo>
                  <a:pt x="280988" y="112713"/>
                </a:moveTo>
                <a:cubicBezTo>
                  <a:pt x="436053" y="112713"/>
                  <a:pt x="561615" y="238555"/>
                  <a:pt x="561615" y="393521"/>
                </a:cubicBezTo>
                <a:cubicBezTo>
                  <a:pt x="561615" y="548487"/>
                  <a:pt x="436053" y="674329"/>
                  <a:pt x="280988" y="674329"/>
                </a:cubicBezTo>
                <a:cubicBezTo>
                  <a:pt x="125923" y="674329"/>
                  <a:pt x="0" y="548487"/>
                  <a:pt x="0" y="393521"/>
                </a:cubicBezTo>
                <a:cubicBezTo>
                  <a:pt x="0" y="238555"/>
                  <a:pt x="125923" y="112713"/>
                  <a:pt x="280988" y="112713"/>
                </a:cubicBezTo>
                <a:close/>
                <a:moveTo>
                  <a:pt x="282575" y="0"/>
                </a:moveTo>
                <a:lnTo>
                  <a:pt x="844190" y="0"/>
                </a:lnTo>
                <a:lnTo>
                  <a:pt x="844190" y="112353"/>
                </a:lnTo>
                <a:lnTo>
                  <a:pt x="468221" y="112353"/>
                </a:lnTo>
                <a:cubicBezTo>
                  <a:pt x="415694" y="76702"/>
                  <a:pt x="351293" y="55816"/>
                  <a:pt x="282575" y="55816"/>
                </a:cubicBezTo>
                <a:lnTo>
                  <a:pt x="282575"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80" name="Google Shape;80;p6"/>
          <p:cNvSpPr/>
          <p:nvPr/>
        </p:nvSpPr>
        <p:spPr>
          <a:xfrm>
            <a:off x="16476099" y="5802563"/>
            <a:ext cx="1239408" cy="1239411"/>
          </a:xfrm>
          <a:custGeom>
            <a:avLst/>
            <a:gdLst/>
            <a:ahLst/>
            <a:cxnLst/>
            <a:rect l="l" t="t" r="r" b="b"/>
            <a:pathLst>
              <a:path w="899752" h="899754" extrusionOk="0">
                <a:moveTo>
                  <a:pt x="422275" y="280988"/>
                </a:moveTo>
                <a:lnTo>
                  <a:pt x="534627" y="365919"/>
                </a:lnTo>
                <a:lnTo>
                  <a:pt x="422275" y="450489"/>
                </a:lnTo>
                <a:lnTo>
                  <a:pt x="422275" y="280988"/>
                </a:lnTo>
                <a:close/>
                <a:moveTo>
                  <a:pt x="57150" y="225425"/>
                </a:moveTo>
                <a:lnTo>
                  <a:pt x="113290" y="225425"/>
                </a:lnTo>
                <a:lnTo>
                  <a:pt x="113290" y="562409"/>
                </a:lnTo>
                <a:lnTo>
                  <a:pt x="422420" y="562409"/>
                </a:lnTo>
                <a:lnTo>
                  <a:pt x="478560" y="562409"/>
                </a:lnTo>
                <a:lnTo>
                  <a:pt x="787690" y="562409"/>
                </a:lnTo>
                <a:lnTo>
                  <a:pt x="787690" y="225425"/>
                </a:lnTo>
                <a:lnTo>
                  <a:pt x="844190" y="225425"/>
                </a:lnTo>
                <a:lnTo>
                  <a:pt x="844190" y="618873"/>
                </a:lnTo>
                <a:lnTo>
                  <a:pt x="478560" y="618873"/>
                </a:lnTo>
                <a:lnTo>
                  <a:pt x="478560" y="803729"/>
                </a:lnTo>
                <a:lnTo>
                  <a:pt x="490436" y="815597"/>
                </a:lnTo>
                <a:lnTo>
                  <a:pt x="518146" y="843649"/>
                </a:lnTo>
                <a:lnTo>
                  <a:pt x="590840" y="843649"/>
                </a:lnTo>
                <a:lnTo>
                  <a:pt x="590840" y="899754"/>
                </a:lnTo>
                <a:lnTo>
                  <a:pt x="495114" y="899754"/>
                </a:lnTo>
                <a:lnTo>
                  <a:pt x="450490" y="855158"/>
                </a:lnTo>
                <a:lnTo>
                  <a:pt x="405866" y="899754"/>
                </a:lnTo>
                <a:lnTo>
                  <a:pt x="309780" y="899754"/>
                </a:lnTo>
                <a:lnTo>
                  <a:pt x="309780" y="843649"/>
                </a:lnTo>
                <a:lnTo>
                  <a:pt x="382475" y="843649"/>
                </a:lnTo>
                <a:lnTo>
                  <a:pt x="410904" y="815597"/>
                </a:lnTo>
                <a:lnTo>
                  <a:pt x="422420" y="803729"/>
                </a:lnTo>
                <a:lnTo>
                  <a:pt x="422420" y="618873"/>
                </a:lnTo>
                <a:lnTo>
                  <a:pt x="57150" y="618873"/>
                </a:lnTo>
                <a:lnTo>
                  <a:pt x="57150" y="225425"/>
                </a:lnTo>
                <a:close/>
                <a:moveTo>
                  <a:pt x="421804" y="0"/>
                </a:moveTo>
                <a:lnTo>
                  <a:pt x="477949" y="0"/>
                </a:lnTo>
                <a:lnTo>
                  <a:pt x="477949" y="56380"/>
                </a:lnTo>
                <a:lnTo>
                  <a:pt x="899752" y="56380"/>
                </a:lnTo>
                <a:lnTo>
                  <a:pt x="899752" y="169501"/>
                </a:lnTo>
                <a:lnTo>
                  <a:pt x="0" y="169501"/>
                </a:lnTo>
                <a:lnTo>
                  <a:pt x="0" y="56380"/>
                </a:lnTo>
                <a:lnTo>
                  <a:pt x="421804" y="56380"/>
                </a:lnTo>
                <a:lnTo>
                  <a:pt x="421804"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81" name="Google Shape;81;p6"/>
          <p:cNvSpPr/>
          <p:nvPr/>
        </p:nvSpPr>
        <p:spPr>
          <a:xfrm>
            <a:off x="14170292" y="4059938"/>
            <a:ext cx="1576817" cy="1476660"/>
          </a:xfrm>
          <a:custGeom>
            <a:avLst/>
            <a:gdLst/>
            <a:ahLst/>
            <a:cxnLst/>
            <a:rect l="l" t="t" r="r" b="b"/>
            <a:pathLst>
              <a:path w="899753" h="842602" extrusionOk="0">
                <a:moveTo>
                  <a:pt x="642085" y="505575"/>
                </a:moveTo>
                <a:lnTo>
                  <a:pt x="781355" y="645275"/>
                </a:lnTo>
                <a:cubicBezTo>
                  <a:pt x="810865" y="603763"/>
                  <a:pt x="830658" y="556113"/>
                  <a:pt x="838935" y="505575"/>
                </a:cubicBezTo>
                <a:lnTo>
                  <a:pt x="642085" y="505575"/>
                </a:lnTo>
                <a:close/>
                <a:moveTo>
                  <a:pt x="506413" y="449262"/>
                </a:moveTo>
                <a:lnTo>
                  <a:pt x="899753" y="449262"/>
                </a:lnTo>
                <a:cubicBezTo>
                  <a:pt x="899753" y="558279"/>
                  <a:pt x="855849" y="656827"/>
                  <a:pt x="784594" y="728301"/>
                </a:cubicBezTo>
                <a:lnTo>
                  <a:pt x="506413" y="449262"/>
                </a:lnTo>
                <a:close/>
                <a:moveTo>
                  <a:pt x="506990" y="61123"/>
                </a:moveTo>
                <a:lnTo>
                  <a:pt x="506990" y="336892"/>
                </a:lnTo>
                <a:lnTo>
                  <a:pt x="783372" y="336892"/>
                </a:lnTo>
                <a:cubicBezTo>
                  <a:pt x="759620" y="195951"/>
                  <a:pt x="648060" y="84493"/>
                  <a:pt x="506990" y="61123"/>
                </a:cubicBezTo>
                <a:close/>
                <a:moveTo>
                  <a:pt x="394203" y="55562"/>
                </a:moveTo>
                <a:lnTo>
                  <a:pt x="394203" y="449082"/>
                </a:lnTo>
                <a:lnTo>
                  <a:pt x="672740" y="727390"/>
                </a:lnTo>
                <a:cubicBezTo>
                  <a:pt x="601394" y="798678"/>
                  <a:pt x="502663" y="842602"/>
                  <a:pt x="394203" y="842602"/>
                </a:cubicBezTo>
                <a:cubicBezTo>
                  <a:pt x="176203" y="842602"/>
                  <a:pt x="0" y="666544"/>
                  <a:pt x="0" y="449082"/>
                </a:cubicBezTo>
                <a:cubicBezTo>
                  <a:pt x="0" y="231620"/>
                  <a:pt x="176203" y="55562"/>
                  <a:pt x="394203" y="55562"/>
                </a:cubicBezTo>
                <a:close/>
                <a:moveTo>
                  <a:pt x="450850" y="0"/>
                </a:moveTo>
                <a:cubicBezTo>
                  <a:pt x="668213" y="0"/>
                  <a:pt x="844190" y="176176"/>
                  <a:pt x="844190" y="393341"/>
                </a:cubicBezTo>
                <a:lnTo>
                  <a:pt x="450850" y="393341"/>
                </a:lnTo>
                <a:lnTo>
                  <a:pt x="45085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82" name="Google Shape;82;p6"/>
          <p:cNvSpPr/>
          <p:nvPr/>
        </p:nvSpPr>
        <p:spPr>
          <a:xfrm>
            <a:off x="10212400" y="4059949"/>
            <a:ext cx="3957900" cy="4089300"/>
          </a:xfrm>
          <a:prstGeom prst="ellipse">
            <a:avLst/>
          </a:prstGeom>
          <a:solidFill>
            <a:schemeClr val="accent4"/>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83" name="Google Shape;83;p6"/>
          <p:cNvSpPr/>
          <p:nvPr/>
        </p:nvSpPr>
        <p:spPr>
          <a:xfrm>
            <a:off x="11358827" y="4994783"/>
            <a:ext cx="1664248" cy="1555836"/>
          </a:xfrm>
          <a:custGeom>
            <a:avLst/>
            <a:gdLst/>
            <a:ahLst/>
            <a:cxnLst/>
            <a:rect l="l" t="t" r="r" b="b"/>
            <a:pathLst>
              <a:path w="901340" h="842602" extrusionOk="0">
                <a:moveTo>
                  <a:pt x="619798" y="730250"/>
                </a:moveTo>
                <a:lnTo>
                  <a:pt x="845104" y="730250"/>
                </a:lnTo>
                <a:cubicBezTo>
                  <a:pt x="867093" y="752216"/>
                  <a:pt x="879350" y="764460"/>
                  <a:pt x="901340" y="786426"/>
                </a:cubicBezTo>
                <a:lnTo>
                  <a:pt x="901340" y="842602"/>
                </a:lnTo>
                <a:lnTo>
                  <a:pt x="563562" y="842602"/>
                </a:lnTo>
                <a:lnTo>
                  <a:pt x="563562" y="786426"/>
                </a:lnTo>
                <a:lnTo>
                  <a:pt x="619798" y="730250"/>
                </a:lnTo>
                <a:close/>
                <a:moveTo>
                  <a:pt x="56536" y="730250"/>
                </a:moveTo>
                <a:lnTo>
                  <a:pt x="281241" y="730250"/>
                </a:lnTo>
                <a:lnTo>
                  <a:pt x="337777" y="786426"/>
                </a:lnTo>
                <a:lnTo>
                  <a:pt x="337777" y="842602"/>
                </a:lnTo>
                <a:lnTo>
                  <a:pt x="0" y="842602"/>
                </a:lnTo>
                <a:lnTo>
                  <a:pt x="0" y="786426"/>
                </a:lnTo>
                <a:lnTo>
                  <a:pt x="56536" y="730250"/>
                </a:lnTo>
                <a:close/>
                <a:moveTo>
                  <a:pt x="318349" y="612775"/>
                </a:moveTo>
                <a:cubicBezTo>
                  <a:pt x="399252" y="655618"/>
                  <a:pt x="502089" y="655618"/>
                  <a:pt x="582992" y="612775"/>
                </a:cubicBezTo>
                <a:lnTo>
                  <a:pt x="609241" y="662402"/>
                </a:lnTo>
                <a:cubicBezTo>
                  <a:pt x="561058" y="687751"/>
                  <a:pt x="506044" y="701318"/>
                  <a:pt x="450670" y="701318"/>
                </a:cubicBezTo>
                <a:cubicBezTo>
                  <a:pt x="395297" y="701318"/>
                  <a:pt x="340642" y="687751"/>
                  <a:pt x="292100" y="662402"/>
                </a:cubicBezTo>
                <a:lnTo>
                  <a:pt x="318349" y="612775"/>
                </a:lnTo>
                <a:close/>
                <a:moveTo>
                  <a:pt x="732270" y="504825"/>
                </a:moveTo>
                <a:cubicBezTo>
                  <a:pt x="778892" y="504825"/>
                  <a:pt x="817201" y="542542"/>
                  <a:pt x="817201" y="588881"/>
                </a:cubicBezTo>
                <a:lnTo>
                  <a:pt x="817201" y="616900"/>
                </a:lnTo>
                <a:cubicBezTo>
                  <a:pt x="817201" y="663598"/>
                  <a:pt x="778892" y="701316"/>
                  <a:pt x="732270" y="701316"/>
                </a:cubicBezTo>
                <a:cubicBezTo>
                  <a:pt x="685648" y="701316"/>
                  <a:pt x="647700" y="663598"/>
                  <a:pt x="647700" y="616900"/>
                </a:cubicBezTo>
                <a:lnTo>
                  <a:pt x="647700" y="588881"/>
                </a:lnTo>
                <a:cubicBezTo>
                  <a:pt x="647700" y="542542"/>
                  <a:pt x="685648" y="504825"/>
                  <a:pt x="732270" y="504825"/>
                </a:cubicBezTo>
                <a:close/>
                <a:moveTo>
                  <a:pt x="168095" y="504825"/>
                </a:moveTo>
                <a:cubicBezTo>
                  <a:pt x="214739" y="504825"/>
                  <a:pt x="252053" y="542542"/>
                  <a:pt x="252053" y="588881"/>
                </a:cubicBezTo>
                <a:lnTo>
                  <a:pt x="252053" y="616900"/>
                </a:lnTo>
                <a:cubicBezTo>
                  <a:pt x="252053" y="663598"/>
                  <a:pt x="214739" y="701316"/>
                  <a:pt x="168095" y="701316"/>
                </a:cubicBezTo>
                <a:cubicBezTo>
                  <a:pt x="121811" y="701316"/>
                  <a:pt x="84137" y="663598"/>
                  <a:pt x="84137" y="616900"/>
                </a:cubicBezTo>
                <a:lnTo>
                  <a:pt x="84137" y="588881"/>
                </a:lnTo>
                <a:cubicBezTo>
                  <a:pt x="84137" y="542542"/>
                  <a:pt x="121811" y="504825"/>
                  <a:pt x="168095" y="504825"/>
                </a:cubicBezTo>
                <a:close/>
                <a:moveTo>
                  <a:pt x="337524" y="223837"/>
                </a:moveTo>
                <a:lnTo>
                  <a:pt x="562589" y="223837"/>
                </a:lnTo>
                <a:cubicBezTo>
                  <a:pt x="584555" y="245803"/>
                  <a:pt x="596799" y="258407"/>
                  <a:pt x="618765" y="280013"/>
                </a:cubicBezTo>
                <a:lnTo>
                  <a:pt x="618765" y="336190"/>
                </a:lnTo>
                <a:lnTo>
                  <a:pt x="280987" y="336190"/>
                </a:lnTo>
                <a:lnTo>
                  <a:pt x="280987" y="280013"/>
                </a:lnTo>
                <a:cubicBezTo>
                  <a:pt x="302954" y="258407"/>
                  <a:pt x="315557" y="245803"/>
                  <a:pt x="337524" y="223837"/>
                </a:cubicBezTo>
                <a:close/>
                <a:moveTo>
                  <a:pt x="637877" y="142875"/>
                </a:moveTo>
                <a:cubicBezTo>
                  <a:pt x="732230" y="205605"/>
                  <a:pt x="788626" y="309794"/>
                  <a:pt x="788626" y="421914"/>
                </a:cubicBezTo>
                <a:lnTo>
                  <a:pt x="732230" y="421914"/>
                </a:lnTo>
                <a:cubicBezTo>
                  <a:pt x="732230" y="328901"/>
                  <a:pt x="685234" y="242017"/>
                  <a:pt x="606425" y="189742"/>
                </a:cubicBezTo>
                <a:lnTo>
                  <a:pt x="637877" y="142875"/>
                </a:lnTo>
                <a:close/>
                <a:moveTo>
                  <a:pt x="261899" y="142875"/>
                </a:moveTo>
                <a:lnTo>
                  <a:pt x="293326" y="189657"/>
                </a:lnTo>
                <a:cubicBezTo>
                  <a:pt x="215301" y="241477"/>
                  <a:pt x="169064" y="327843"/>
                  <a:pt x="169064" y="420327"/>
                </a:cubicBezTo>
                <a:lnTo>
                  <a:pt x="112712" y="420327"/>
                </a:lnTo>
                <a:cubicBezTo>
                  <a:pt x="112712" y="309130"/>
                  <a:pt x="168341" y="205491"/>
                  <a:pt x="261899" y="142875"/>
                </a:cubicBezTo>
                <a:close/>
                <a:moveTo>
                  <a:pt x="450670" y="0"/>
                </a:moveTo>
                <a:cubicBezTo>
                  <a:pt x="496955" y="0"/>
                  <a:pt x="534628" y="37717"/>
                  <a:pt x="534628" y="84415"/>
                </a:cubicBezTo>
                <a:lnTo>
                  <a:pt x="534628" y="112434"/>
                </a:lnTo>
                <a:cubicBezTo>
                  <a:pt x="534628" y="158773"/>
                  <a:pt x="496955" y="196491"/>
                  <a:pt x="450670" y="196491"/>
                </a:cubicBezTo>
                <a:cubicBezTo>
                  <a:pt x="404386" y="196491"/>
                  <a:pt x="366712" y="158773"/>
                  <a:pt x="366712" y="112434"/>
                </a:cubicBezTo>
                <a:lnTo>
                  <a:pt x="366712" y="84415"/>
                </a:lnTo>
                <a:cubicBezTo>
                  <a:pt x="366712" y="37717"/>
                  <a:pt x="404386" y="0"/>
                  <a:pt x="45067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84" name="Google Shape;84;p6"/>
          <p:cNvSpPr txBox="1"/>
          <p:nvPr/>
        </p:nvSpPr>
        <p:spPr>
          <a:xfrm>
            <a:off x="2583050" y="9022025"/>
            <a:ext cx="2928900" cy="9543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a:solidFill>
                  <a:schemeClr val="dk2"/>
                </a:solidFill>
                <a:latin typeface="Poppins"/>
                <a:ea typeface="Poppins"/>
                <a:cs typeface="Poppins"/>
                <a:sym typeface="Poppins"/>
              </a:rPr>
              <a:t>Problem Statement</a:t>
            </a:r>
            <a:endParaRPr sz="2800"/>
          </a:p>
        </p:txBody>
      </p:sp>
      <p:sp>
        <p:nvSpPr>
          <p:cNvPr id="85" name="Google Shape;85;p6"/>
          <p:cNvSpPr txBox="1"/>
          <p:nvPr/>
        </p:nvSpPr>
        <p:spPr>
          <a:xfrm>
            <a:off x="8345600" y="9113425"/>
            <a:ext cx="2504100" cy="138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a:solidFill>
                  <a:schemeClr val="dk2"/>
                </a:solidFill>
                <a:latin typeface="Poppins"/>
                <a:ea typeface="Poppins"/>
                <a:cs typeface="Poppins"/>
                <a:sym typeface="Poppins"/>
              </a:rPr>
              <a:t>Data Properties and EDA</a:t>
            </a:r>
            <a:endParaRPr sz="2800"/>
          </a:p>
        </p:txBody>
      </p:sp>
      <p:sp>
        <p:nvSpPr>
          <p:cNvPr id="86" name="Google Shape;86;p6"/>
          <p:cNvSpPr txBox="1"/>
          <p:nvPr/>
        </p:nvSpPr>
        <p:spPr>
          <a:xfrm>
            <a:off x="13515975" y="9113425"/>
            <a:ext cx="2646900" cy="138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a:solidFill>
                  <a:schemeClr val="dk2"/>
                </a:solidFill>
                <a:latin typeface="Poppins"/>
                <a:ea typeface="Poppins"/>
                <a:cs typeface="Poppins"/>
                <a:sym typeface="Poppins"/>
              </a:rPr>
              <a:t>Feature Engineering</a:t>
            </a:r>
            <a:endParaRPr sz="2800" b="1">
              <a:solidFill>
                <a:schemeClr val="dk2"/>
              </a:solidFill>
              <a:latin typeface="Poppins"/>
              <a:ea typeface="Poppins"/>
              <a:cs typeface="Poppins"/>
              <a:sym typeface="Poppins"/>
            </a:endParaRPr>
          </a:p>
          <a:p>
            <a:pPr marL="0" marR="0" lvl="0" indent="0" algn="ctr" rtl="0">
              <a:spcBef>
                <a:spcPts val="0"/>
              </a:spcBef>
              <a:spcAft>
                <a:spcPts val="0"/>
              </a:spcAft>
              <a:buNone/>
            </a:pPr>
            <a:endParaRPr sz="2800" b="1">
              <a:solidFill>
                <a:schemeClr val="dk2"/>
              </a:solidFill>
              <a:latin typeface="Poppins"/>
              <a:ea typeface="Poppins"/>
              <a:cs typeface="Poppins"/>
              <a:sym typeface="Poppins"/>
            </a:endParaRPr>
          </a:p>
        </p:txBody>
      </p:sp>
      <p:sp>
        <p:nvSpPr>
          <p:cNvPr id="87" name="Google Shape;87;p6"/>
          <p:cNvSpPr txBox="1"/>
          <p:nvPr/>
        </p:nvSpPr>
        <p:spPr>
          <a:xfrm>
            <a:off x="18703552" y="9075213"/>
            <a:ext cx="3084900" cy="9543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a:solidFill>
                  <a:schemeClr val="dk2"/>
                </a:solidFill>
                <a:latin typeface="Poppins"/>
                <a:ea typeface="Poppins"/>
                <a:cs typeface="Poppins"/>
                <a:sym typeface="Poppins"/>
              </a:rPr>
              <a:t>Results and Future Work</a:t>
            </a:r>
            <a:endParaRPr sz="2800"/>
          </a:p>
        </p:txBody>
      </p:sp>
      <p:sp>
        <p:nvSpPr>
          <p:cNvPr id="88" name="Google Shape;88;p6"/>
          <p:cNvSpPr txBox="1"/>
          <p:nvPr/>
        </p:nvSpPr>
        <p:spPr>
          <a:xfrm>
            <a:off x="5240925" y="10753975"/>
            <a:ext cx="3429600" cy="9543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a:solidFill>
                  <a:schemeClr val="dk2"/>
                </a:solidFill>
                <a:latin typeface="Poppins"/>
                <a:ea typeface="Poppins"/>
                <a:cs typeface="Poppins"/>
                <a:sym typeface="Poppins"/>
              </a:rPr>
              <a:t>Assumptions/</a:t>
            </a:r>
            <a:endParaRPr sz="2800" b="1">
              <a:solidFill>
                <a:schemeClr val="dk2"/>
              </a:solidFill>
              <a:latin typeface="Poppins"/>
              <a:ea typeface="Poppins"/>
              <a:cs typeface="Poppins"/>
              <a:sym typeface="Poppins"/>
            </a:endParaRPr>
          </a:p>
          <a:p>
            <a:pPr marL="0" marR="0" lvl="0" indent="0" algn="ctr" rtl="0">
              <a:spcBef>
                <a:spcPts val="0"/>
              </a:spcBef>
              <a:spcAft>
                <a:spcPts val="0"/>
              </a:spcAft>
              <a:buNone/>
            </a:pPr>
            <a:r>
              <a:rPr lang="en-US" sz="2800" b="1">
                <a:solidFill>
                  <a:schemeClr val="dk2"/>
                </a:solidFill>
                <a:latin typeface="Poppins"/>
                <a:ea typeface="Poppins"/>
                <a:cs typeface="Poppins"/>
                <a:sym typeface="Poppins"/>
              </a:rPr>
              <a:t>Hypotheses</a:t>
            </a:r>
            <a:endParaRPr sz="2800"/>
          </a:p>
        </p:txBody>
      </p:sp>
      <p:sp>
        <p:nvSpPr>
          <p:cNvPr id="89" name="Google Shape;89;p6"/>
          <p:cNvSpPr txBox="1"/>
          <p:nvPr/>
        </p:nvSpPr>
        <p:spPr>
          <a:xfrm>
            <a:off x="10519730" y="10882600"/>
            <a:ext cx="3343200" cy="138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a:solidFill>
                  <a:schemeClr val="dk2"/>
                </a:solidFill>
                <a:latin typeface="Poppins"/>
                <a:ea typeface="Poppins"/>
                <a:cs typeface="Poppins"/>
                <a:sym typeface="Poppins"/>
              </a:rPr>
              <a:t>Data Processing and Transformations</a:t>
            </a:r>
            <a:endParaRPr sz="2800"/>
          </a:p>
        </p:txBody>
      </p:sp>
      <p:sp>
        <p:nvSpPr>
          <p:cNvPr id="90" name="Google Shape;90;p6"/>
          <p:cNvSpPr txBox="1"/>
          <p:nvPr/>
        </p:nvSpPr>
        <p:spPr>
          <a:xfrm>
            <a:off x="16310867" y="10882600"/>
            <a:ext cx="2420700" cy="9543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a:solidFill>
                  <a:schemeClr val="dk2"/>
                </a:solidFill>
                <a:latin typeface="Poppins"/>
                <a:ea typeface="Poppins"/>
                <a:cs typeface="Poppins"/>
                <a:sym typeface="Poppins"/>
              </a:rPr>
              <a:t>Proposed Models</a:t>
            </a:r>
            <a:endParaRPr sz="2800"/>
          </a:p>
        </p:txBody>
      </p:sp>
      <p:pic>
        <p:nvPicPr>
          <p:cNvPr id="91" name="Google Shape;91;p6"/>
          <p:cNvPicPr preferRelativeResize="0"/>
          <p:nvPr/>
        </p:nvPicPr>
        <p:blipFill>
          <a:blip r:embed="rId3">
            <a:alphaModFix/>
          </a:blip>
          <a:stretch>
            <a:fillRect/>
          </a:stretch>
        </p:blipFill>
        <p:spPr>
          <a:xfrm>
            <a:off x="22234525" y="11572875"/>
            <a:ext cx="2143125" cy="2143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7"/>
          <p:cNvSpPr/>
          <p:nvPr/>
        </p:nvSpPr>
        <p:spPr>
          <a:xfrm>
            <a:off x="4154386" y="6465111"/>
            <a:ext cx="16068876" cy="6488889"/>
          </a:xfrm>
          <a:custGeom>
            <a:avLst/>
            <a:gdLst/>
            <a:ahLst/>
            <a:cxnLst/>
            <a:rect l="l" t="t" r="r" b="b"/>
            <a:pathLst>
              <a:path w="21600" h="21600" extrusionOk="0">
                <a:moveTo>
                  <a:pt x="0" y="12797"/>
                </a:moveTo>
                <a:lnTo>
                  <a:pt x="21600" y="0"/>
                </a:lnTo>
                <a:lnTo>
                  <a:pt x="21600" y="8803"/>
                </a:lnTo>
                <a:lnTo>
                  <a:pt x="0" y="21600"/>
                </a:lnTo>
                <a:lnTo>
                  <a:pt x="0" y="12797"/>
                </a:lnTo>
                <a:close/>
              </a:path>
            </a:pathLst>
          </a:custGeom>
          <a:solidFill>
            <a:srgbClr val="D8D8D8"/>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97" name="Google Shape;97;p7"/>
          <p:cNvSpPr/>
          <p:nvPr/>
        </p:nvSpPr>
        <p:spPr>
          <a:xfrm>
            <a:off x="4154390" y="2579914"/>
            <a:ext cx="16068874" cy="6488889"/>
          </a:xfrm>
          <a:custGeom>
            <a:avLst/>
            <a:gdLst/>
            <a:ahLst/>
            <a:cxnLst/>
            <a:rect l="l" t="t" r="r" b="b"/>
            <a:pathLst>
              <a:path w="21600" h="21600" extrusionOk="0">
                <a:moveTo>
                  <a:pt x="0" y="12797"/>
                </a:moveTo>
                <a:lnTo>
                  <a:pt x="21600" y="0"/>
                </a:lnTo>
                <a:lnTo>
                  <a:pt x="21600" y="8803"/>
                </a:lnTo>
                <a:lnTo>
                  <a:pt x="0" y="21600"/>
                </a:lnTo>
                <a:lnTo>
                  <a:pt x="0" y="12797"/>
                </a:lnTo>
                <a:close/>
              </a:path>
            </a:pathLst>
          </a:custGeom>
          <a:solidFill>
            <a:srgbClr val="D8D8D8"/>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98" name="Google Shape;98;p7"/>
          <p:cNvSpPr/>
          <p:nvPr/>
        </p:nvSpPr>
        <p:spPr>
          <a:xfrm>
            <a:off x="4154388" y="2579914"/>
            <a:ext cx="16068876" cy="2644375"/>
          </a:xfrm>
          <a:prstGeom prst="rect">
            <a:avLst/>
          </a:prstGeom>
          <a:solidFill>
            <a:schemeClr val="accent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99" name="Google Shape;99;p7"/>
          <p:cNvSpPr/>
          <p:nvPr/>
        </p:nvSpPr>
        <p:spPr>
          <a:xfrm>
            <a:off x="4154388" y="10309625"/>
            <a:ext cx="16068876" cy="2644375"/>
          </a:xfrm>
          <a:prstGeom prst="rect">
            <a:avLst/>
          </a:prstGeom>
          <a:solidFill>
            <a:schemeClr val="accent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00" name="Google Shape;100;p7"/>
          <p:cNvSpPr/>
          <p:nvPr/>
        </p:nvSpPr>
        <p:spPr>
          <a:xfrm>
            <a:off x="4154388" y="6444770"/>
            <a:ext cx="16068876" cy="2644375"/>
          </a:xfrm>
          <a:prstGeom prst="rect">
            <a:avLst/>
          </a:prstGeom>
          <a:solidFill>
            <a:schemeClr val="accent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01" name="Google Shape;101;p7"/>
          <p:cNvSpPr txBox="1"/>
          <p:nvPr/>
        </p:nvSpPr>
        <p:spPr>
          <a:xfrm>
            <a:off x="6417854" y="582539"/>
            <a:ext cx="11541900" cy="1015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Problem Statement</a:t>
            </a:r>
            <a:endParaRPr/>
          </a:p>
        </p:txBody>
      </p:sp>
      <p:sp>
        <p:nvSpPr>
          <p:cNvPr id="102" name="Google Shape;102;p7"/>
          <p:cNvSpPr txBox="1"/>
          <p:nvPr/>
        </p:nvSpPr>
        <p:spPr>
          <a:xfrm>
            <a:off x="4887260" y="3117177"/>
            <a:ext cx="1451039" cy="156966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9600" b="1">
                <a:solidFill>
                  <a:schemeClr val="lt1"/>
                </a:solidFill>
                <a:latin typeface="Poppins"/>
                <a:ea typeface="Poppins"/>
                <a:cs typeface="Poppins"/>
                <a:sym typeface="Poppins"/>
              </a:rPr>
              <a:t>01</a:t>
            </a:r>
            <a:endParaRPr/>
          </a:p>
        </p:txBody>
      </p:sp>
      <p:sp>
        <p:nvSpPr>
          <p:cNvPr id="103" name="Google Shape;103;p7"/>
          <p:cNvSpPr txBox="1"/>
          <p:nvPr/>
        </p:nvSpPr>
        <p:spPr>
          <a:xfrm>
            <a:off x="4767035" y="6982127"/>
            <a:ext cx="1691489" cy="156966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9600" b="1">
                <a:solidFill>
                  <a:schemeClr val="lt1"/>
                </a:solidFill>
                <a:latin typeface="Poppins"/>
                <a:ea typeface="Poppins"/>
                <a:cs typeface="Poppins"/>
                <a:sym typeface="Poppins"/>
              </a:rPr>
              <a:t>02</a:t>
            </a:r>
            <a:endParaRPr/>
          </a:p>
        </p:txBody>
      </p:sp>
      <p:sp>
        <p:nvSpPr>
          <p:cNvPr id="104" name="Google Shape;104;p7"/>
          <p:cNvSpPr txBox="1"/>
          <p:nvPr/>
        </p:nvSpPr>
        <p:spPr>
          <a:xfrm>
            <a:off x="4746196" y="10846982"/>
            <a:ext cx="1733168" cy="156966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9600" b="1">
                <a:solidFill>
                  <a:schemeClr val="lt1"/>
                </a:solidFill>
                <a:latin typeface="Poppins"/>
                <a:ea typeface="Poppins"/>
                <a:cs typeface="Poppins"/>
                <a:sym typeface="Poppins"/>
              </a:rPr>
              <a:t>03</a:t>
            </a:r>
            <a:endParaRPr/>
          </a:p>
        </p:txBody>
      </p:sp>
      <p:sp>
        <p:nvSpPr>
          <p:cNvPr id="105" name="Google Shape;105;p7"/>
          <p:cNvSpPr txBox="1"/>
          <p:nvPr/>
        </p:nvSpPr>
        <p:spPr>
          <a:xfrm>
            <a:off x="7098553" y="3205919"/>
            <a:ext cx="12239400" cy="1151700"/>
          </a:xfrm>
          <a:prstGeom prst="rect">
            <a:avLst/>
          </a:prstGeom>
          <a:noFill/>
          <a:ln>
            <a:noFill/>
          </a:ln>
        </p:spPr>
        <p:txBody>
          <a:bodyPr spcFirstLastPara="1" wrap="square" lIns="91425" tIns="45700" rIns="91425" bIns="45700" anchor="ctr" anchorCtr="0">
            <a:spAutoFit/>
          </a:bodyPr>
          <a:lstStyle/>
          <a:p>
            <a:pPr marL="0" marR="0" lvl="0" indent="0" algn="just" rtl="0">
              <a:lnSpc>
                <a:spcPct val="145833"/>
              </a:lnSpc>
              <a:spcBef>
                <a:spcPts val="0"/>
              </a:spcBef>
              <a:spcAft>
                <a:spcPts val="0"/>
              </a:spcAft>
              <a:buNone/>
            </a:pPr>
            <a:r>
              <a:rPr lang="en-US" sz="2800" b="1">
                <a:solidFill>
                  <a:schemeClr val="lt1"/>
                </a:solidFill>
                <a:latin typeface="Lato"/>
                <a:ea typeface="Lato"/>
                <a:cs typeface="Lato"/>
                <a:sym typeface="Lato"/>
              </a:rPr>
              <a:t>In this project, we aim to develop robust forecasting models to predict Microsoft's future stock prices using historical data from 1986 to 2023.</a:t>
            </a:r>
            <a:endParaRPr sz="1800" b="1"/>
          </a:p>
        </p:txBody>
      </p:sp>
      <p:sp>
        <p:nvSpPr>
          <p:cNvPr id="106" name="Google Shape;106;p7"/>
          <p:cNvSpPr txBox="1"/>
          <p:nvPr/>
        </p:nvSpPr>
        <p:spPr>
          <a:xfrm>
            <a:off x="7098553" y="6876857"/>
            <a:ext cx="12239400" cy="1780200"/>
          </a:xfrm>
          <a:prstGeom prst="rect">
            <a:avLst/>
          </a:prstGeom>
          <a:noFill/>
          <a:ln>
            <a:noFill/>
          </a:ln>
        </p:spPr>
        <p:txBody>
          <a:bodyPr spcFirstLastPara="1" wrap="square" lIns="91425" tIns="45700" rIns="91425" bIns="45700" anchor="ctr" anchorCtr="0">
            <a:spAutoFit/>
          </a:bodyPr>
          <a:lstStyle/>
          <a:p>
            <a:pPr marL="0" marR="0" lvl="0" indent="0" algn="just" rtl="0">
              <a:lnSpc>
                <a:spcPct val="145833"/>
              </a:lnSpc>
              <a:spcBef>
                <a:spcPts val="0"/>
              </a:spcBef>
              <a:spcAft>
                <a:spcPts val="0"/>
              </a:spcAft>
              <a:buNone/>
            </a:pPr>
            <a:r>
              <a:rPr lang="en-US" sz="2800" b="1">
                <a:solidFill>
                  <a:schemeClr val="lt1"/>
                </a:solidFill>
                <a:latin typeface="Lato"/>
                <a:ea typeface="Lato"/>
                <a:cs typeface="Lato"/>
                <a:sym typeface="Lato"/>
              </a:rPr>
              <a:t>By leveraging a comprehensive dataset that includes daily closing prices, high and low prices, and trading volumes, we will explore and analyze the stock market trends and patterns associated with Microsoft's performance.</a:t>
            </a:r>
            <a:endParaRPr sz="1800" b="1"/>
          </a:p>
        </p:txBody>
      </p:sp>
      <p:sp>
        <p:nvSpPr>
          <p:cNvPr id="107" name="Google Shape;107;p7"/>
          <p:cNvSpPr txBox="1"/>
          <p:nvPr/>
        </p:nvSpPr>
        <p:spPr>
          <a:xfrm>
            <a:off x="7098553" y="10697649"/>
            <a:ext cx="12239400" cy="1780200"/>
          </a:xfrm>
          <a:prstGeom prst="rect">
            <a:avLst/>
          </a:prstGeom>
          <a:noFill/>
          <a:ln>
            <a:noFill/>
          </a:ln>
        </p:spPr>
        <p:txBody>
          <a:bodyPr spcFirstLastPara="1" wrap="square" lIns="91425" tIns="45700" rIns="91425" bIns="45700" anchor="ctr" anchorCtr="0">
            <a:spAutoFit/>
          </a:bodyPr>
          <a:lstStyle/>
          <a:p>
            <a:pPr marL="0" marR="0" lvl="0" indent="0" algn="just" rtl="0">
              <a:lnSpc>
                <a:spcPct val="145833"/>
              </a:lnSpc>
              <a:spcBef>
                <a:spcPts val="0"/>
              </a:spcBef>
              <a:spcAft>
                <a:spcPts val="0"/>
              </a:spcAft>
              <a:buNone/>
            </a:pPr>
            <a:r>
              <a:rPr lang="en-US" sz="2800" b="1">
                <a:solidFill>
                  <a:schemeClr val="lt1"/>
                </a:solidFill>
                <a:latin typeface="Lato"/>
                <a:ea typeface="Lato"/>
                <a:cs typeface="Lato"/>
                <a:sym typeface="Lato"/>
              </a:rPr>
              <a:t>Our primary objective is to create accurate forecasting models that can predict future stock prices, providing valuable insights for investors, analysts, and financial enthusiasts.</a:t>
            </a:r>
            <a:endParaRPr sz="2800" b="1">
              <a:solidFill>
                <a:schemeClr val="lt1"/>
              </a:solidFill>
              <a:latin typeface="Lato"/>
              <a:ea typeface="Lato"/>
              <a:cs typeface="Lato"/>
              <a:sym typeface="Lato"/>
            </a:endParaRPr>
          </a:p>
        </p:txBody>
      </p:sp>
      <p:pic>
        <p:nvPicPr>
          <p:cNvPr id="108" name="Google Shape;108;p7"/>
          <p:cNvPicPr preferRelativeResize="0"/>
          <p:nvPr/>
        </p:nvPicPr>
        <p:blipFill>
          <a:blip r:embed="rId3">
            <a:alphaModFix/>
          </a:blip>
          <a:stretch>
            <a:fillRect/>
          </a:stretch>
        </p:blipFill>
        <p:spPr>
          <a:xfrm>
            <a:off x="22234525" y="11572875"/>
            <a:ext cx="2143125" cy="2143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8"/>
          <p:cNvSpPr/>
          <p:nvPr/>
        </p:nvSpPr>
        <p:spPr>
          <a:xfrm>
            <a:off x="8978447" y="3060057"/>
            <a:ext cx="938574" cy="9235436"/>
          </a:xfrm>
          <a:custGeom>
            <a:avLst/>
            <a:gdLst/>
            <a:ahLst/>
            <a:cxnLst/>
            <a:rect l="l" t="t" r="r" b="b"/>
            <a:pathLst>
              <a:path w="21600" h="21416" extrusionOk="0">
                <a:moveTo>
                  <a:pt x="20509" y="40"/>
                </a:moveTo>
                <a:cubicBezTo>
                  <a:pt x="16917" y="-112"/>
                  <a:pt x="13214" y="176"/>
                  <a:pt x="11124" y="771"/>
                </a:cubicBezTo>
                <a:cubicBezTo>
                  <a:pt x="10302" y="1005"/>
                  <a:pt x="9791" y="1275"/>
                  <a:pt x="9636" y="1558"/>
                </a:cubicBezTo>
                <a:cubicBezTo>
                  <a:pt x="8526" y="3015"/>
                  <a:pt x="8437" y="4480"/>
                  <a:pt x="9364" y="5936"/>
                </a:cubicBezTo>
                <a:cubicBezTo>
                  <a:pt x="10278" y="7373"/>
                  <a:pt x="11948" y="8880"/>
                  <a:pt x="4487" y="10124"/>
                </a:cubicBezTo>
                <a:cubicBezTo>
                  <a:pt x="3223" y="10334"/>
                  <a:pt x="1718" y="10530"/>
                  <a:pt x="0" y="10707"/>
                </a:cubicBezTo>
                <a:cubicBezTo>
                  <a:pt x="1906" y="10914"/>
                  <a:pt x="3528" y="11144"/>
                  <a:pt x="4824" y="11393"/>
                </a:cubicBezTo>
                <a:cubicBezTo>
                  <a:pt x="10275" y="12437"/>
                  <a:pt x="9593" y="13648"/>
                  <a:pt x="9059" y="14817"/>
                </a:cubicBezTo>
                <a:cubicBezTo>
                  <a:pt x="8633" y="15748"/>
                  <a:pt x="8372" y="16682"/>
                  <a:pt x="8549" y="17613"/>
                </a:cubicBezTo>
                <a:cubicBezTo>
                  <a:pt x="8705" y="18436"/>
                  <a:pt x="9200" y="19254"/>
                  <a:pt x="10029" y="20064"/>
                </a:cubicBezTo>
                <a:cubicBezTo>
                  <a:pt x="10681" y="20470"/>
                  <a:pt x="11996" y="20822"/>
                  <a:pt x="13770" y="21065"/>
                </a:cubicBezTo>
                <a:cubicBezTo>
                  <a:pt x="16048" y="21378"/>
                  <a:pt x="18889" y="21488"/>
                  <a:pt x="21600" y="21368"/>
                </a:cubicBez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grpSp>
        <p:nvGrpSpPr>
          <p:cNvPr id="114" name="Google Shape;114;p8"/>
          <p:cNvGrpSpPr/>
          <p:nvPr/>
        </p:nvGrpSpPr>
        <p:grpSpPr>
          <a:xfrm>
            <a:off x="953093" y="4179548"/>
            <a:ext cx="6869323" cy="6869326"/>
            <a:chOff x="953093" y="4179548"/>
            <a:chExt cx="6869323" cy="6869326"/>
          </a:xfrm>
        </p:grpSpPr>
        <p:sp>
          <p:nvSpPr>
            <p:cNvPr id="115" name="Google Shape;115;p8"/>
            <p:cNvSpPr/>
            <p:nvPr/>
          </p:nvSpPr>
          <p:spPr>
            <a:xfrm>
              <a:off x="953093" y="4179548"/>
              <a:ext cx="3371100" cy="33711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16" name="Google Shape;116;p8"/>
            <p:cNvSpPr/>
            <p:nvPr/>
          </p:nvSpPr>
          <p:spPr>
            <a:xfrm>
              <a:off x="4451316" y="4179548"/>
              <a:ext cx="3371100" cy="3371100"/>
            </a:xfrm>
            <a:prstGeom prst="rect">
              <a:avLst/>
            </a:prstGeom>
            <a:solidFill>
              <a:schemeClr val="accent2"/>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17" name="Google Shape;117;p8"/>
            <p:cNvSpPr/>
            <p:nvPr/>
          </p:nvSpPr>
          <p:spPr>
            <a:xfrm>
              <a:off x="953093" y="7677774"/>
              <a:ext cx="3371100" cy="3371100"/>
            </a:xfrm>
            <a:prstGeom prst="rect">
              <a:avLst/>
            </a:prstGeom>
            <a:solidFill>
              <a:schemeClr val="accent4"/>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18" name="Google Shape;118;p8"/>
            <p:cNvSpPr/>
            <p:nvPr/>
          </p:nvSpPr>
          <p:spPr>
            <a:xfrm>
              <a:off x="4451316" y="7677774"/>
              <a:ext cx="3371100" cy="3371100"/>
            </a:xfrm>
            <a:prstGeom prst="rect">
              <a:avLst/>
            </a:prstGeom>
            <a:solidFill>
              <a:schemeClr val="accent3"/>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19" name="Google Shape;119;p8"/>
            <p:cNvSpPr/>
            <p:nvPr/>
          </p:nvSpPr>
          <p:spPr>
            <a:xfrm>
              <a:off x="2158719" y="8594413"/>
              <a:ext cx="960363" cy="1538576"/>
            </a:xfrm>
            <a:custGeom>
              <a:avLst/>
              <a:gdLst/>
              <a:ahLst/>
              <a:cxnLst/>
              <a:rect l="l" t="t" r="r" b="b"/>
              <a:pathLst>
                <a:path w="561616" h="899752" extrusionOk="0">
                  <a:moveTo>
                    <a:pt x="252413" y="533400"/>
                  </a:moveTo>
                  <a:lnTo>
                    <a:pt x="309199" y="533400"/>
                  </a:lnTo>
                  <a:lnTo>
                    <a:pt x="309199" y="590188"/>
                  </a:lnTo>
                  <a:lnTo>
                    <a:pt x="252413" y="590188"/>
                  </a:lnTo>
                  <a:close/>
                  <a:moveTo>
                    <a:pt x="252763" y="478263"/>
                  </a:moveTo>
                  <a:lnTo>
                    <a:pt x="252763" y="490131"/>
                  </a:lnTo>
                  <a:lnTo>
                    <a:pt x="153527" y="589389"/>
                  </a:lnTo>
                  <a:cubicBezTo>
                    <a:pt x="126921" y="616002"/>
                    <a:pt x="112179" y="651246"/>
                    <a:pt x="112179" y="688648"/>
                  </a:cubicBezTo>
                  <a:lnTo>
                    <a:pt x="112179" y="703033"/>
                  </a:lnTo>
                  <a:lnTo>
                    <a:pt x="252763" y="646931"/>
                  </a:lnTo>
                  <a:lnTo>
                    <a:pt x="308853" y="646931"/>
                  </a:lnTo>
                  <a:lnTo>
                    <a:pt x="449436" y="703033"/>
                  </a:lnTo>
                  <a:lnTo>
                    <a:pt x="449436" y="688648"/>
                  </a:lnTo>
                  <a:cubicBezTo>
                    <a:pt x="449436" y="651246"/>
                    <a:pt x="434695" y="616002"/>
                    <a:pt x="408088" y="589389"/>
                  </a:cubicBezTo>
                  <a:lnTo>
                    <a:pt x="308853" y="490131"/>
                  </a:lnTo>
                  <a:lnTo>
                    <a:pt x="308853" y="478263"/>
                  </a:lnTo>
                  <a:close/>
                  <a:moveTo>
                    <a:pt x="56089" y="141287"/>
                  </a:moveTo>
                  <a:lnTo>
                    <a:pt x="112179" y="141287"/>
                  </a:lnTo>
                  <a:lnTo>
                    <a:pt x="112179" y="212135"/>
                  </a:lnTo>
                  <a:cubicBezTo>
                    <a:pt x="112179" y="248817"/>
                    <a:pt x="126561" y="283701"/>
                    <a:pt x="152089" y="309955"/>
                  </a:cubicBezTo>
                  <a:lnTo>
                    <a:pt x="409526" y="309955"/>
                  </a:lnTo>
                  <a:cubicBezTo>
                    <a:pt x="435054" y="283701"/>
                    <a:pt x="449436" y="248817"/>
                    <a:pt x="449436" y="212135"/>
                  </a:cubicBezTo>
                  <a:lnTo>
                    <a:pt x="449436" y="141287"/>
                  </a:lnTo>
                  <a:lnTo>
                    <a:pt x="505526" y="141287"/>
                  </a:lnTo>
                  <a:lnTo>
                    <a:pt x="505526" y="212135"/>
                  </a:lnTo>
                  <a:cubicBezTo>
                    <a:pt x="505526" y="264641"/>
                    <a:pt x="485032" y="313911"/>
                    <a:pt x="447998" y="350953"/>
                  </a:cubicBezTo>
                  <a:lnTo>
                    <a:pt x="364942" y="434028"/>
                  </a:lnTo>
                  <a:lnTo>
                    <a:pt x="364942" y="466755"/>
                  </a:lnTo>
                  <a:lnTo>
                    <a:pt x="447998" y="549830"/>
                  </a:lnTo>
                  <a:cubicBezTo>
                    <a:pt x="485032" y="586872"/>
                    <a:pt x="505526" y="636142"/>
                    <a:pt x="505526" y="688648"/>
                  </a:cubicBezTo>
                  <a:lnTo>
                    <a:pt x="505526" y="787547"/>
                  </a:lnTo>
                  <a:lnTo>
                    <a:pt x="561616" y="787547"/>
                  </a:lnTo>
                  <a:lnTo>
                    <a:pt x="561616" y="899752"/>
                  </a:lnTo>
                  <a:lnTo>
                    <a:pt x="0" y="899752"/>
                  </a:lnTo>
                  <a:lnTo>
                    <a:pt x="0" y="787547"/>
                  </a:lnTo>
                  <a:lnTo>
                    <a:pt x="56089" y="787547"/>
                  </a:lnTo>
                  <a:lnTo>
                    <a:pt x="56089" y="688648"/>
                  </a:lnTo>
                  <a:cubicBezTo>
                    <a:pt x="56089" y="636142"/>
                    <a:pt x="76584" y="586872"/>
                    <a:pt x="113977" y="549830"/>
                  </a:cubicBezTo>
                  <a:lnTo>
                    <a:pt x="196673" y="466755"/>
                  </a:lnTo>
                  <a:lnTo>
                    <a:pt x="196673" y="434028"/>
                  </a:lnTo>
                  <a:lnTo>
                    <a:pt x="113977" y="350953"/>
                  </a:lnTo>
                  <a:cubicBezTo>
                    <a:pt x="76584" y="313911"/>
                    <a:pt x="56089" y="264641"/>
                    <a:pt x="56089" y="212135"/>
                  </a:cubicBezTo>
                  <a:close/>
                  <a:moveTo>
                    <a:pt x="0" y="0"/>
                  </a:moveTo>
                  <a:lnTo>
                    <a:pt x="561616" y="0"/>
                  </a:lnTo>
                  <a:lnTo>
                    <a:pt x="561616" y="112352"/>
                  </a:lnTo>
                  <a:lnTo>
                    <a:pt x="0" y="11235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120" name="Google Shape;120;p8"/>
            <p:cNvSpPr/>
            <p:nvPr/>
          </p:nvSpPr>
          <p:spPr>
            <a:xfrm>
              <a:off x="5367440" y="5096189"/>
              <a:ext cx="1538576" cy="1538578"/>
            </a:xfrm>
            <a:custGeom>
              <a:avLst/>
              <a:gdLst/>
              <a:ahLst/>
              <a:cxnLst/>
              <a:rect l="l" t="t" r="r" b="b"/>
              <a:pathLst>
                <a:path w="899752" h="899753" extrusionOk="0">
                  <a:moveTo>
                    <a:pt x="0" y="590550"/>
                  </a:moveTo>
                  <a:lnTo>
                    <a:pt x="85362" y="590550"/>
                  </a:lnTo>
                  <a:lnTo>
                    <a:pt x="85362" y="899753"/>
                  </a:lnTo>
                  <a:lnTo>
                    <a:pt x="0" y="899753"/>
                  </a:lnTo>
                  <a:close/>
                  <a:moveTo>
                    <a:pt x="337632" y="506773"/>
                  </a:moveTo>
                  <a:lnTo>
                    <a:pt x="534122" y="506773"/>
                  </a:lnTo>
                  <a:lnTo>
                    <a:pt x="534122" y="534861"/>
                  </a:lnTo>
                  <a:cubicBezTo>
                    <a:pt x="534122" y="597159"/>
                    <a:pt x="484100" y="619126"/>
                    <a:pt x="421842" y="619126"/>
                  </a:cubicBezTo>
                  <a:lnTo>
                    <a:pt x="393772" y="619126"/>
                  </a:lnTo>
                  <a:lnTo>
                    <a:pt x="393772" y="647214"/>
                  </a:lnTo>
                  <a:lnTo>
                    <a:pt x="466466" y="647214"/>
                  </a:lnTo>
                  <a:cubicBezTo>
                    <a:pt x="509651" y="647214"/>
                    <a:pt x="551756" y="637131"/>
                    <a:pt x="590262" y="619126"/>
                  </a:cubicBezTo>
                  <a:lnTo>
                    <a:pt x="711179" y="536662"/>
                  </a:lnTo>
                  <a:cubicBezTo>
                    <a:pt x="745727" y="517216"/>
                    <a:pt x="785313" y="506413"/>
                    <a:pt x="822020" y="506773"/>
                  </a:cubicBezTo>
                  <a:cubicBezTo>
                    <a:pt x="850810" y="506773"/>
                    <a:pt x="877800" y="512895"/>
                    <a:pt x="899752" y="534861"/>
                  </a:cubicBezTo>
                  <a:lnTo>
                    <a:pt x="635966" y="732558"/>
                  </a:lnTo>
                  <a:cubicBezTo>
                    <a:pt x="587743" y="768929"/>
                    <a:pt x="530884" y="791255"/>
                    <a:pt x="470784" y="798097"/>
                  </a:cubicBezTo>
                  <a:lnTo>
                    <a:pt x="187565" y="842030"/>
                  </a:lnTo>
                  <a:cubicBezTo>
                    <a:pt x="174970" y="843470"/>
                    <a:pt x="162734" y="844190"/>
                    <a:pt x="150138" y="844190"/>
                  </a:cubicBezTo>
                  <a:lnTo>
                    <a:pt x="112712" y="844190"/>
                  </a:lnTo>
                  <a:lnTo>
                    <a:pt x="112712" y="647214"/>
                  </a:lnTo>
                  <a:lnTo>
                    <a:pt x="168132" y="583475"/>
                  </a:lnTo>
                  <a:cubicBezTo>
                    <a:pt x="210957" y="534501"/>
                    <a:pt x="272495" y="506773"/>
                    <a:pt x="337632" y="506773"/>
                  </a:cubicBezTo>
                  <a:close/>
                  <a:moveTo>
                    <a:pt x="563563" y="254000"/>
                  </a:moveTo>
                  <a:cubicBezTo>
                    <a:pt x="625501" y="254000"/>
                    <a:pt x="675915" y="304055"/>
                    <a:pt x="675915" y="366353"/>
                  </a:cubicBezTo>
                  <a:cubicBezTo>
                    <a:pt x="675915" y="428651"/>
                    <a:pt x="625501" y="479065"/>
                    <a:pt x="563563" y="479065"/>
                  </a:cubicBezTo>
                  <a:cubicBezTo>
                    <a:pt x="501264" y="479065"/>
                    <a:pt x="450850" y="428651"/>
                    <a:pt x="450850" y="366353"/>
                  </a:cubicBezTo>
                  <a:cubicBezTo>
                    <a:pt x="450850" y="304055"/>
                    <a:pt x="501264" y="254000"/>
                    <a:pt x="563563" y="254000"/>
                  </a:cubicBezTo>
                  <a:close/>
                  <a:moveTo>
                    <a:pt x="703083" y="84138"/>
                  </a:moveTo>
                  <a:cubicBezTo>
                    <a:pt x="749368" y="84138"/>
                    <a:pt x="787041" y="122086"/>
                    <a:pt x="787041" y="168708"/>
                  </a:cubicBezTo>
                  <a:cubicBezTo>
                    <a:pt x="787041" y="215691"/>
                    <a:pt x="749368" y="253639"/>
                    <a:pt x="703083" y="253639"/>
                  </a:cubicBezTo>
                  <a:cubicBezTo>
                    <a:pt x="656799" y="253639"/>
                    <a:pt x="619125" y="215691"/>
                    <a:pt x="619125" y="168708"/>
                  </a:cubicBezTo>
                  <a:cubicBezTo>
                    <a:pt x="619125" y="122086"/>
                    <a:pt x="656799" y="84138"/>
                    <a:pt x="703083" y="84138"/>
                  </a:cubicBezTo>
                  <a:close/>
                  <a:moveTo>
                    <a:pt x="562769" y="0"/>
                  </a:moveTo>
                  <a:cubicBezTo>
                    <a:pt x="593639" y="0"/>
                    <a:pt x="618766" y="25208"/>
                    <a:pt x="618766" y="56177"/>
                  </a:cubicBezTo>
                  <a:cubicBezTo>
                    <a:pt x="618766" y="87146"/>
                    <a:pt x="593639" y="112353"/>
                    <a:pt x="562769" y="112353"/>
                  </a:cubicBezTo>
                  <a:cubicBezTo>
                    <a:pt x="531539" y="112353"/>
                    <a:pt x="506412" y="87146"/>
                    <a:pt x="506412" y="56177"/>
                  </a:cubicBezTo>
                  <a:cubicBezTo>
                    <a:pt x="506412" y="25208"/>
                    <a:pt x="531539" y="0"/>
                    <a:pt x="562769"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121" name="Google Shape;121;p8"/>
            <p:cNvSpPr/>
            <p:nvPr/>
          </p:nvSpPr>
          <p:spPr>
            <a:xfrm>
              <a:off x="5367434" y="8594413"/>
              <a:ext cx="1538578" cy="1538579"/>
            </a:xfrm>
            <a:custGeom>
              <a:avLst/>
              <a:gdLst/>
              <a:ahLst/>
              <a:cxnLst/>
              <a:rect l="l" t="t" r="r" b="b"/>
              <a:pathLst>
                <a:path w="899753" h="899754" extrusionOk="0">
                  <a:moveTo>
                    <a:pt x="57150" y="225425"/>
                  </a:moveTo>
                  <a:lnTo>
                    <a:pt x="113290" y="225425"/>
                  </a:lnTo>
                  <a:lnTo>
                    <a:pt x="113290" y="562409"/>
                  </a:lnTo>
                  <a:lnTo>
                    <a:pt x="422780" y="562409"/>
                  </a:lnTo>
                  <a:lnTo>
                    <a:pt x="478920" y="562409"/>
                  </a:lnTo>
                  <a:lnTo>
                    <a:pt x="788050" y="562409"/>
                  </a:lnTo>
                  <a:lnTo>
                    <a:pt x="788050" y="225425"/>
                  </a:lnTo>
                  <a:lnTo>
                    <a:pt x="844190" y="225425"/>
                  </a:lnTo>
                  <a:lnTo>
                    <a:pt x="844190" y="618873"/>
                  </a:lnTo>
                  <a:lnTo>
                    <a:pt x="478920" y="618873"/>
                  </a:lnTo>
                  <a:lnTo>
                    <a:pt x="478920" y="803729"/>
                  </a:lnTo>
                  <a:lnTo>
                    <a:pt x="490436" y="815597"/>
                  </a:lnTo>
                  <a:lnTo>
                    <a:pt x="518506" y="843649"/>
                  </a:lnTo>
                  <a:lnTo>
                    <a:pt x="591200" y="843649"/>
                  </a:lnTo>
                  <a:lnTo>
                    <a:pt x="591200" y="899754"/>
                  </a:lnTo>
                  <a:lnTo>
                    <a:pt x="495114" y="899754"/>
                  </a:lnTo>
                  <a:lnTo>
                    <a:pt x="450850" y="855158"/>
                  </a:lnTo>
                  <a:lnTo>
                    <a:pt x="406226" y="899754"/>
                  </a:lnTo>
                  <a:lnTo>
                    <a:pt x="310140" y="899754"/>
                  </a:lnTo>
                  <a:lnTo>
                    <a:pt x="310140" y="843649"/>
                  </a:lnTo>
                  <a:lnTo>
                    <a:pt x="382834" y="843649"/>
                  </a:lnTo>
                  <a:lnTo>
                    <a:pt x="410904" y="815597"/>
                  </a:lnTo>
                  <a:lnTo>
                    <a:pt x="422780" y="803729"/>
                  </a:lnTo>
                  <a:lnTo>
                    <a:pt x="422780" y="618873"/>
                  </a:lnTo>
                  <a:lnTo>
                    <a:pt x="57150" y="618873"/>
                  </a:lnTo>
                  <a:close/>
                  <a:moveTo>
                    <a:pt x="672018" y="214313"/>
                  </a:moveTo>
                  <a:lnTo>
                    <a:pt x="715603" y="249981"/>
                  </a:lnTo>
                  <a:lnTo>
                    <a:pt x="542343" y="457505"/>
                  </a:lnTo>
                  <a:lnTo>
                    <a:pt x="371965" y="372478"/>
                  </a:lnTo>
                  <a:lnTo>
                    <a:pt x="225721" y="518753"/>
                  </a:lnTo>
                  <a:lnTo>
                    <a:pt x="185738" y="478761"/>
                  </a:lnTo>
                  <a:lnTo>
                    <a:pt x="360799" y="303663"/>
                  </a:lnTo>
                  <a:lnTo>
                    <a:pt x="527935" y="387249"/>
                  </a:lnTo>
                  <a:close/>
                  <a:moveTo>
                    <a:pt x="421973" y="0"/>
                  </a:moveTo>
                  <a:lnTo>
                    <a:pt x="478140" y="0"/>
                  </a:lnTo>
                  <a:lnTo>
                    <a:pt x="478140" y="56380"/>
                  </a:lnTo>
                  <a:lnTo>
                    <a:pt x="899753" y="56380"/>
                  </a:lnTo>
                  <a:lnTo>
                    <a:pt x="899753" y="169501"/>
                  </a:lnTo>
                  <a:lnTo>
                    <a:pt x="0" y="169501"/>
                  </a:lnTo>
                  <a:lnTo>
                    <a:pt x="0" y="56380"/>
                  </a:lnTo>
                  <a:lnTo>
                    <a:pt x="421973" y="5638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122" name="Google Shape;122;p8"/>
            <p:cNvSpPr/>
            <p:nvPr/>
          </p:nvSpPr>
          <p:spPr>
            <a:xfrm>
              <a:off x="1869730" y="5096187"/>
              <a:ext cx="1538579" cy="1538579"/>
            </a:xfrm>
            <a:custGeom>
              <a:avLst/>
              <a:gdLst/>
              <a:ahLst/>
              <a:cxnLst/>
              <a:rect l="l" t="t" r="r" b="b"/>
              <a:pathLst>
                <a:path w="899754" h="899754" extrusionOk="0">
                  <a:moveTo>
                    <a:pt x="0" y="619125"/>
                  </a:moveTo>
                  <a:lnTo>
                    <a:pt x="112108" y="619125"/>
                  </a:lnTo>
                  <a:lnTo>
                    <a:pt x="112108" y="675179"/>
                  </a:lnTo>
                  <a:lnTo>
                    <a:pt x="57850" y="675179"/>
                  </a:lnTo>
                  <a:cubicBezTo>
                    <a:pt x="71505" y="770399"/>
                    <a:pt x="153789" y="843700"/>
                    <a:pt x="252602" y="843700"/>
                  </a:cubicBezTo>
                  <a:lnTo>
                    <a:pt x="280629" y="843700"/>
                  </a:lnTo>
                  <a:lnTo>
                    <a:pt x="280629" y="899754"/>
                  </a:lnTo>
                  <a:lnTo>
                    <a:pt x="252602" y="899754"/>
                  </a:lnTo>
                  <a:cubicBezTo>
                    <a:pt x="113186" y="899754"/>
                    <a:pt x="0" y="786568"/>
                    <a:pt x="0" y="647152"/>
                  </a:cubicBezTo>
                  <a:close/>
                  <a:moveTo>
                    <a:pt x="618946" y="338138"/>
                  </a:moveTo>
                  <a:cubicBezTo>
                    <a:pt x="773911" y="338138"/>
                    <a:pt x="899754" y="463621"/>
                    <a:pt x="899754" y="618946"/>
                  </a:cubicBezTo>
                  <a:cubicBezTo>
                    <a:pt x="899754" y="773912"/>
                    <a:pt x="773911" y="899754"/>
                    <a:pt x="618946" y="899754"/>
                  </a:cubicBezTo>
                  <a:cubicBezTo>
                    <a:pt x="463980" y="899754"/>
                    <a:pt x="338138" y="773912"/>
                    <a:pt x="338138" y="618946"/>
                  </a:cubicBezTo>
                  <a:cubicBezTo>
                    <a:pt x="338138" y="607800"/>
                    <a:pt x="338857" y="596294"/>
                    <a:pt x="340295" y="585148"/>
                  </a:cubicBezTo>
                  <a:cubicBezTo>
                    <a:pt x="463980" y="561418"/>
                    <a:pt x="561778" y="463980"/>
                    <a:pt x="585148" y="340296"/>
                  </a:cubicBezTo>
                  <a:cubicBezTo>
                    <a:pt x="596294" y="339217"/>
                    <a:pt x="607440" y="338138"/>
                    <a:pt x="618946" y="338138"/>
                  </a:cubicBezTo>
                  <a:close/>
                  <a:moveTo>
                    <a:pt x="254262" y="112713"/>
                  </a:moveTo>
                  <a:lnTo>
                    <a:pt x="310528" y="112713"/>
                  </a:lnTo>
                  <a:lnTo>
                    <a:pt x="310528" y="140831"/>
                  </a:lnTo>
                  <a:lnTo>
                    <a:pt x="338661" y="140831"/>
                  </a:lnTo>
                  <a:lnTo>
                    <a:pt x="366794" y="140831"/>
                  </a:lnTo>
                  <a:lnTo>
                    <a:pt x="366794" y="197067"/>
                  </a:lnTo>
                  <a:lnTo>
                    <a:pt x="338661" y="197067"/>
                  </a:lnTo>
                  <a:lnTo>
                    <a:pt x="310528" y="197067"/>
                  </a:lnTo>
                  <a:lnTo>
                    <a:pt x="254262" y="197067"/>
                  </a:lnTo>
                  <a:cubicBezTo>
                    <a:pt x="238753" y="197067"/>
                    <a:pt x="226129" y="210044"/>
                    <a:pt x="226129" y="225545"/>
                  </a:cubicBezTo>
                  <a:cubicBezTo>
                    <a:pt x="226129" y="240686"/>
                    <a:pt x="238753" y="253663"/>
                    <a:pt x="254262" y="253663"/>
                  </a:cubicBezTo>
                  <a:lnTo>
                    <a:pt x="310528" y="253663"/>
                  </a:lnTo>
                  <a:cubicBezTo>
                    <a:pt x="357056" y="253663"/>
                    <a:pt x="394927" y="291514"/>
                    <a:pt x="394927" y="338017"/>
                  </a:cubicBezTo>
                  <a:cubicBezTo>
                    <a:pt x="394927" y="384521"/>
                    <a:pt x="357056" y="422732"/>
                    <a:pt x="310528" y="422732"/>
                  </a:cubicBezTo>
                  <a:lnTo>
                    <a:pt x="310528" y="450490"/>
                  </a:lnTo>
                  <a:lnTo>
                    <a:pt x="254262" y="450490"/>
                  </a:lnTo>
                  <a:lnTo>
                    <a:pt x="254262" y="422732"/>
                  </a:lnTo>
                  <a:lnTo>
                    <a:pt x="226129" y="422732"/>
                  </a:lnTo>
                  <a:lnTo>
                    <a:pt x="197996" y="422732"/>
                  </a:lnTo>
                  <a:lnTo>
                    <a:pt x="197996" y="366136"/>
                  </a:lnTo>
                  <a:lnTo>
                    <a:pt x="226129" y="366136"/>
                  </a:lnTo>
                  <a:lnTo>
                    <a:pt x="254262" y="366136"/>
                  </a:lnTo>
                  <a:lnTo>
                    <a:pt x="310528" y="366136"/>
                  </a:lnTo>
                  <a:cubicBezTo>
                    <a:pt x="326037" y="366136"/>
                    <a:pt x="338661" y="353519"/>
                    <a:pt x="338661" y="338017"/>
                  </a:cubicBezTo>
                  <a:cubicBezTo>
                    <a:pt x="338661" y="322516"/>
                    <a:pt x="326037" y="309899"/>
                    <a:pt x="310528" y="309899"/>
                  </a:cubicBezTo>
                  <a:lnTo>
                    <a:pt x="254262" y="309899"/>
                  </a:lnTo>
                  <a:cubicBezTo>
                    <a:pt x="207374" y="309899"/>
                    <a:pt x="169863" y="272048"/>
                    <a:pt x="169863" y="225545"/>
                  </a:cubicBezTo>
                  <a:cubicBezTo>
                    <a:pt x="169863" y="178682"/>
                    <a:pt x="207374" y="140831"/>
                    <a:pt x="254262" y="140831"/>
                  </a:cubicBezTo>
                  <a:close/>
                  <a:moveTo>
                    <a:pt x="280808" y="56089"/>
                  </a:moveTo>
                  <a:cubicBezTo>
                    <a:pt x="156763" y="56089"/>
                    <a:pt x="56090" y="156763"/>
                    <a:pt x="56090" y="280807"/>
                  </a:cubicBezTo>
                  <a:cubicBezTo>
                    <a:pt x="56090" y="404493"/>
                    <a:pt x="156763" y="505526"/>
                    <a:pt x="280808" y="505526"/>
                  </a:cubicBezTo>
                  <a:cubicBezTo>
                    <a:pt x="404493" y="505526"/>
                    <a:pt x="505526" y="404493"/>
                    <a:pt x="505526" y="280807"/>
                  </a:cubicBezTo>
                  <a:cubicBezTo>
                    <a:pt x="505526" y="156763"/>
                    <a:pt x="404493" y="56089"/>
                    <a:pt x="280808" y="56089"/>
                  </a:cubicBezTo>
                  <a:close/>
                  <a:moveTo>
                    <a:pt x="619125" y="0"/>
                  </a:moveTo>
                  <a:lnTo>
                    <a:pt x="647152" y="0"/>
                  </a:lnTo>
                  <a:cubicBezTo>
                    <a:pt x="786568" y="0"/>
                    <a:pt x="899754" y="113185"/>
                    <a:pt x="899754" y="252602"/>
                  </a:cubicBezTo>
                  <a:lnTo>
                    <a:pt x="899754" y="280628"/>
                  </a:lnTo>
                  <a:lnTo>
                    <a:pt x="787646" y="280628"/>
                  </a:lnTo>
                  <a:lnTo>
                    <a:pt x="787646" y="224575"/>
                  </a:lnTo>
                  <a:lnTo>
                    <a:pt x="841544" y="224575"/>
                  </a:lnTo>
                  <a:cubicBezTo>
                    <a:pt x="827890" y="129355"/>
                    <a:pt x="745965" y="56054"/>
                    <a:pt x="647152" y="56054"/>
                  </a:cubicBezTo>
                  <a:lnTo>
                    <a:pt x="619125" y="56054"/>
                  </a:lnTo>
                  <a:close/>
                  <a:moveTo>
                    <a:pt x="280808" y="0"/>
                  </a:moveTo>
                  <a:cubicBezTo>
                    <a:pt x="435773" y="0"/>
                    <a:pt x="561616" y="125482"/>
                    <a:pt x="561616" y="280807"/>
                  </a:cubicBezTo>
                  <a:cubicBezTo>
                    <a:pt x="561616" y="435774"/>
                    <a:pt x="435773" y="561616"/>
                    <a:pt x="280808" y="561616"/>
                  </a:cubicBezTo>
                  <a:cubicBezTo>
                    <a:pt x="125483" y="561616"/>
                    <a:pt x="0" y="435774"/>
                    <a:pt x="0" y="280807"/>
                  </a:cubicBezTo>
                  <a:cubicBezTo>
                    <a:pt x="0" y="125482"/>
                    <a:pt x="125483" y="0"/>
                    <a:pt x="280808"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grpSp>
      <p:sp>
        <p:nvSpPr>
          <p:cNvPr id="123" name="Google Shape;123;p8"/>
          <p:cNvSpPr txBox="1"/>
          <p:nvPr/>
        </p:nvSpPr>
        <p:spPr>
          <a:xfrm>
            <a:off x="10340325" y="3786450"/>
            <a:ext cx="11940000" cy="2243400"/>
          </a:xfrm>
          <a:prstGeom prst="rect">
            <a:avLst/>
          </a:prstGeom>
          <a:noFill/>
          <a:ln>
            <a:noFill/>
          </a:ln>
        </p:spPr>
        <p:txBody>
          <a:bodyPr spcFirstLastPara="1" wrap="square" lIns="91425" tIns="45700" rIns="91425" bIns="45700" anchor="t" anchorCtr="0">
            <a:spAutoFit/>
          </a:bodyPr>
          <a:lstStyle/>
          <a:p>
            <a:pPr marL="0" marR="0" lvl="0" indent="0" algn="just" rtl="0">
              <a:lnSpc>
                <a:spcPct val="145833"/>
              </a:lnSpc>
              <a:spcBef>
                <a:spcPts val="0"/>
              </a:spcBef>
              <a:spcAft>
                <a:spcPts val="0"/>
              </a:spcAft>
              <a:buNone/>
            </a:pPr>
            <a:r>
              <a:rPr lang="en-US" sz="2600">
                <a:solidFill>
                  <a:schemeClr val="dk2"/>
                </a:solidFill>
                <a:latin typeface="Lato Light"/>
                <a:ea typeface="Lato Light"/>
                <a:cs typeface="Lato Light"/>
                <a:sym typeface="Lato Light"/>
              </a:rPr>
              <a:t>We assume that the time series data of Microsoft's stock prices is </a:t>
            </a:r>
            <a:r>
              <a:rPr lang="en-US" sz="2600" b="1">
                <a:solidFill>
                  <a:schemeClr val="dk2"/>
                </a:solidFill>
                <a:latin typeface="Lato"/>
                <a:ea typeface="Lato"/>
                <a:cs typeface="Lato"/>
                <a:sym typeface="Lato"/>
              </a:rPr>
              <a:t>non-stationary but can be transformed to stationary through differencing or other techniques. </a:t>
            </a:r>
            <a:r>
              <a:rPr lang="en-US" sz="2600">
                <a:solidFill>
                  <a:schemeClr val="dk2"/>
                </a:solidFill>
                <a:latin typeface="Lato Light"/>
                <a:ea typeface="Lato Light"/>
                <a:cs typeface="Lato Light"/>
                <a:sym typeface="Lato Light"/>
              </a:rPr>
              <a:t>This is crucial for applying most time series forecasting methods effectively.</a:t>
            </a:r>
            <a:endParaRPr sz="2600">
              <a:solidFill>
                <a:schemeClr val="dk2"/>
              </a:solidFill>
              <a:latin typeface="Lato Light"/>
              <a:ea typeface="Lato Light"/>
              <a:cs typeface="Lato Light"/>
              <a:sym typeface="Lato Light"/>
            </a:endParaRPr>
          </a:p>
          <a:p>
            <a:pPr marL="0" marR="0" lvl="0" indent="0" algn="just" rtl="0">
              <a:lnSpc>
                <a:spcPct val="145833"/>
              </a:lnSpc>
              <a:spcBef>
                <a:spcPts val="0"/>
              </a:spcBef>
              <a:spcAft>
                <a:spcPts val="0"/>
              </a:spcAft>
              <a:buNone/>
            </a:pPr>
            <a:endParaRPr sz="2600">
              <a:solidFill>
                <a:schemeClr val="dk2"/>
              </a:solidFill>
              <a:latin typeface="Lato Light"/>
              <a:ea typeface="Lato Light"/>
              <a:cs typeface="Lato Light"/>
              <a:sym typeface="Lato Light"/>
            </a:endParaRPr>
          </a:p>
        </p:txBody>
      </p:sp>
      <p:sp>
        <p:nvSpPr>
          <p:cNvPr id="124" name="Google Shape;124;p8"/>
          <p:cNvSpPr txBox="1"/>
          <p:nvPr/>
        </p:nvSpPr>
        <p:spPr>
          <a:xfrm>
            <a:off x="10340326" y="3154835"/>
            <a:ext cx="54552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accent1"/>
                </a:solidFill>
                <a:latin typeface="Poppins"/>
                <a:ea typeface="Poppins"/>
                <a:cs typeface="Poppins"/>
                <a:sym typeface="Poppins"/>
              </a:rPr>
              <a:t>Stationarity Assumption</a:t>
            </a:r>
            <a:endParaRPr/>
          </a:p>
        </p:txBody>
      </p:sp>
      <p:sp>
        <p:nvSpPr>
          <p:cNvPr id="125" name="Google Shape;125;p8"/>
          <p:cNvSpPr txBox="1"/>
          <p:nvPr/>
        </p:nvSpPr>
        <p:spPr>
          <a:xfrm>
            <a:off x="10340325" y="7178450"/>
            <a:ext cx="11940000" cy="2243400"/>
          </a:xfrm>
          <a:prstGeom prst="rect">
            <a:avLst/>
          </a:prstGeom>
          <a:noFill/>
          <a:ln>
            <a:noFill/>
          </a:ln>
        </p:spPr>
        <p:txBody>
          <a:bodyPr spcFirstLastPara="1" wrap="square" lIns="91425" tIns="45700" rIns="91425" bIns="45700" anchor="t" anchorCtr="0">
            <a:spAutoFit/>
          </a:bodyPr>
          <a:lstStyle/>
          <a:p>
            <a:pPr marL="0" marR="0" lvl="0" indent="0" algn="just" rtl="0">
              <a:lnSpc>
                <a:spcPct val="145833"/>
              </a:lnSpc>
              <a:spcBef>
                <a:spcPts val="0"/>
              </a:spcBef>
              <a:spcAft>
                <a:spcPts val="0"/>
              </a:spcAft>
              <a:buNone/>
            </a:pPr>
            <a:r>
              <a:rPr lang="en-US" sz="2600">
                <a:solidFill>
                  <a:schemeClr val="dk2"/>
                </a:solidFill>
                <a:latin typeface="Lato Light"/>
                <a:ea typeface="Lato Light"/>
                <a:cs typeface="Lato Light"/>
                <a:sym typeface="Lato Light"/>
              </a:rPr>
              <a:t>We hypothesize that there are </a:t>
            </a:r>
            <a:r>
              <a:rPr lang="en-US" sz="2600" b="1">
                <a:solidFill>
                  <a:schemeClr val="dk2"/>
                </a:solidFill>
                <a:latin typeface="Lato"/>
                <a:ea typeface="Lato"/>
                <a:cs typeface="Lato"/>
                <a:sym typeface="Lato"/>
              </a:rPr>
              <a:t>seasonal effects in Microsoft's stock prices.</a:t>
            </a:r>
            <a:r>
              <a:rPr lang="en-US" sz="2600">
                <a:solidFill>
                  <a:schemeClr val="dk2"/>
                </a:solidFill>
                <a:latin typeface="Lato Light"/>
                <a:ea typeface="Lato Light"/>
                <a:cs typeface="Lato Light"/>
                <a:sym typeface="Lato Light"/>
              </a:rPr>
              <a:t> For instance, there might be specific trends during different months or quarters, influenced by factors such as product launches and market conditions, etc.</a:t>
            </a:r>
            <a:endParaRPr sz="2600">
              <a:solidFill>
                <a:schemeClr val="dk2"/>
              </a:solidFill>
              <a:latin typeface="Lato Light"/>
              <a:ea typeface="Lato Light"/>
              <a:cs typeface="Lato Light"/>
              <a:sym typeface="Lato Light"/>
            </a:endParaRPr>
          </a:p>
          <a:p>
            <a:pPr marL="0" marR="0" lvl="0" indent="0" algn="just" rtl="0">
              <a:lnSpc>
                <a:spcPct val="145833"/>
              </a:lnSpc>
              <a:spcBef>
                <a:spcPts val="0"/>
              </a:spcBef>
              <a:spcAft>
                <a:spcPts val="0"/>
              </a:spcAft>
              <a:buNone/>
            </a:pPr>
            <a:endParaRPr sz="2600">
              <a:solidFill>
                <a:schemeClr val="dk2"/>
              </a:solidFill>
              <a:latin typeface="Lato Light"/>
              <a:ea typeface="Lato Light"/>
              <a:cs typeface="Lato Light"/>
              <a:sym typeface="Lato Light"/>
            </a:endParaRPr>
          </a:p>
        </p:txBody>
      </p:sp>
      <p:sp>
        <p:nvSpPr>
          <p:cNvPr id="126" name="Google Shape;126;p8"/>
          <p:cNvSpPr txBox="1"/>
          <p:nvPr/>
        </p:nvSpPr>
        <p:spPr>
          <a:xfrm>
            <a:off x="10340325" y="6531675"/>
            <a:ext cx="54552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accent2"/>
                </a:solidFill>
                <a:latin typeface="Poppins"/>
                <a:ea typeface="Poppins"/>
                <a:cs typeface="Poppins"/>
                <a:sym typeface="Poppins"/>
              </a:rPr>
              <a:t>Seasonality Hypothesis</a:t>
            </a:r>
            <a:endParaRPr/>
          </a:p>
        </p:txBody>
      </p:sp>
      <p:sp>
        <p:nvSpPr>
          <p:cNvPr id="127" name="Google Shape;127;p8"/>
          <p:cNvSpPr txBox="1"/>
          <p:nvPr/>
        </p:nvSpPr>
        <p:spPr>
          <a:xfrm>
            <a:off x="10340325" y="10482525"/>
            <a:ext cx="11940000" cy="1659900"/>
          </a:xfrm>
          <a:prstGeom prst="rect">
            <a:avLst/>
          </a:prstGeom>
          <a:noFill/>
          <a:ln>
            <a:noFill/>
          </a:ln>
        </p:spPr>
        <p:txBody>
          <a:bodyPr spcFirstLastPara="1" wrap="square" lIns="91425" tIns="45700" rIns="91425" bIns="45700" anchor="t" anchorCtr="0">
            <a:spAutoFit/>
          </a:bodyPr>
          <a:lstStyle/>
          <a:p>
            <a:pPr marL="0" marR="0" lvl="0" indent="0" algn="just" rtl="0">
              <a:lnSpc>
                <a:spcPct val="145833"/>
              </a:lnSpc>
              <a:spcBef>
                <a:spcPts val="0"/>
              </a:spcBef>
              <a:spcAft>
                <a:spcPts val="0"/>
              </a:spcAft>
              <a:buNone/>
            </a:pPr>
            <a:r>
              <a:rPr lang="en-US" sz="2600">
                <a:solidFill>
                  <a:schemeClr val="dk2"/>
                </a:solidFill>
                <a:latin typeface="Lato Light"/>
                <a:ea typeface="Lato Light"/>
                <a:cs typeface="Lato Light"/>
                <a:sym typeface="Lato Light"/>
              </a:rPr>
              <a:t>We assume that significant external events </a:t>
            </a:r>
            <a:r>
              <a:rPr lang="en-US" sz="2600" b="1">
                <a:solidFill>
                  <a:schemeClr val="dk2"/>
                </a:solidFill>
                <a:latin typeface="Lato"/>
                <a:ea typeface="Lato"/>
                <a:cs typeface="Lato"/>
                <a:sym typeface="Lato"/>
              </a:rPr>
              <a:t>(e.g., economic crises, technological breakthroughs, changes in leadership) </a:t>
            </a:r>
            <a:r>
              <a:rPr lang="en-US" sz="2600">
                <a:solidFill>
                  <a:schemeClr val="dk2"/>
                </a:solidFill>
                <a:latin typeface="Lato Light"/>
                <a:ea typeface="Lato Light"/>
                <a:cs typeface="Lato Light"/>
                <a:sym typeface="Lato Light"/>
              </a:rPr>
              <a:t>have a notable impact on Microsoft's stock prices. These events need to be considered when developing forecasting models.</a:t>
            </a:r>
            <a:endParaRPr sz="2600">
              <a:solidFill>
                <a:schemeClr val="dk2"/>
              </a:solidFill>
              <a:latin typeface="Lato Light"/>
              <a:ea typeface="Lato Light"/>
              <a:cs typeface="Lato Light"/>
              <a:sym typeface="Lato Light"/>
            </a:endParaRPr>
          </a:p>
        </p:txBody>
      </p:sp>
      <p:sp>
        <p:nvSpPr>
          <p:cNvPr id="128" name="Google Shape;128;p8"/>
          <p:cNvSpPr txBox="1"/>
          <p:nvPr/>
        </p:nvSpPr>
        <p:spPr>
          <a:xfrm>
            <a:off x="10340325" y="9835750"/>
            <a:ext cx="72843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accent3"/>
                </a:solidFill>
                <a:latin typeface="Poppins"/>
                <a:ea typeface="Poppins"/>
                <a:cs typeface="Poppins"/>
                <a:sym typeface="Poppins"/>
              </a:rPr>
              <a:t>Impact of External Events</a:t>
            </a:r>
            <a:endParaRPr/>
          </a:p>
        </p:txBody>
      </p:sp>
      <p:sp>
        <p:nvSpPr>
          <p:cNvPr id="129" name="Google Shape;129;p8"/>
          <p:cNvSpPr txBox="1"/>
          <p:nvPr/>
        </p:nvSpPr>
        <p:spPr>
          <a:xfrm>
            <a:off x="4701050" y="582550"/>
            <a:ext cx="15582600" cy="19395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Assumptions/Hypotheses </a:t>
            </a:r>
            <a:endParaRPr sz="6000" b="1">
              <a:solidFill>
                <a:schemeClr val="dk2"/>
              </a:solidFill>
              <a:latin typeface="Poppins"/>
              <a:ea typeface="Poppins"/>
              <a:cs typeface="Poppins"/>
              <a:sym typeface="Poppins"/>
            </a:endParaRPr>
          </a:p>
          <a:p>
            <a:pPr marL="0" marR="0" lvl="0" indent="0" algn="ctr" rtl="0">
              <a:spcBef>
                <a:spcPts val="0"/>
              </a:spcBef>
              <a:spcAft>
                <a:spcPts val="0"/>
              </a:spcAft>
              <a:buNone/>
            </a:pPr>
            <a:r>
              <a:rPr lang="en-US" sz="6000" b="1">
                <a:solidFill>
                  <a:schemeClr val="dk2"/>
                </a:solidFill>
                <a:latin typeface="Poppins"/>
                <a:ea typeface="Poppins"/>
                <a:cs typeface="Poppins"/>
                <a:sym typeface="Poppins"/>
              </a:rPr>
              <a:t>about Data and Modeling</a:t>
            </a:r>
            <a:endParaRPr/>
          </a:p>
        </p:txBody>
      </p:sp>
      <p:pic>
        <p:nvPicPr>
          <p:cNvPr id="130" name="Google Shape;130;p8"/>
          <p:cNvPicPr preferRelativeResize="0"/>
          <p:nvPr/>
        </p:nvPicPr>
        <p:blipFill>
          <a:blip r:embed="rId3">
            <a:alphaModFix/>
          </a:blip>
          <a:stretch>
            <a:fillRect/>
          </a:stretch>
        </p:blipFill>
        <p:spPr>
          <a:xfrm>
            <a:off x="22234525" y="11572875"/>
            <a:ext cx="2143125" cy="2143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9"/>
          <p:cNvSpPr/>
          <p:nvPr/>
        </p:nvSpPr>
        <p:spPr>
          <a:xfrm>
            <a:off x="8826047" y="3060057"/>
            <a:ext cx="938574" cy="9235436"/>
          </a:xfrm>
          <a:custGeom>
            <a:avLst/>
            <a:gdLst/>
            <a:ahLst/>
            <a:cxnLst/>
            <a:rect l="l" t="t" r="r" b="b"/>
            <a:pathLst>
              <a:path w="21600" h="21416" extrusionOk="0">
                <a:moveTo>
                  <a:pt x="20509" y="40"/>
                </a:moveTo>
                <a:cubicBezTo>
                  <a:pt x="16917" y="-112"/>
                  <a:pt x="13214" y="176"/>
                  <a:pt x="11124" y="771"/>
                </a:cubicBezTo>
                <a:cubicBezTo>
                  <a:pt x="10302" y="1005"/>
                  <a:pt x="9791" y="1275"/>
                  <a:pt x="9636" y="1558"/>
                </a:cubicBezTo>
                <a:cubicBezTo>
                  <a:pt x="8526" y="3015"/>
                  <a:pt x="8437" y="4480"/>
                  <a:pt x="9364" y="5936"/>
                </a:cubicBezTo>
                <a:cubicBezTo>
                  <a:pt x="10278" y="7373"/>
                  <a:pt x="11948" y="8880"/>
                  <a:pt x="4487" y="10124"/>
                </a:cubicBezTo>
                <a:cubicBezTo>
                  <a:pt x="3223" y="10334"/>
                  <a:pt x="1718" y="10530"/>
                  <a:pt x="0" y="10707"/>
                </a:cubicBezTo>
                <a:cubicBezTo>
                  <a:pt x="1906" y="10914"/>
                  <a:pt x="3528" y="11144"/>
                  <a:pt x="4824" y="11393"/>
                </a:cubicBezTo>
                <a:cubicBezTo>
                  <a:pt x="10275" y="12437"/>
                  <a:pt x="9593" y="13648"/>
                  <a:pt x="9059" y="14817"/>
                </a:cubicBezTo>
                <a:cubicBezTo>
                  <a:pt x="8633" y="15748"/>
                  <a:pt x="8372" y="16682"/>
                  <a:pt x="8549" y="17613"/>
                </a:cubicBezTo>
                <a:cubicBezTo>
                  <a:pt x="8705" y="18436"/>
                  <a:pt x="9200" y="19254"/>
                  <a:pt x="10029" y="20064"/>
                </a:cubicBezTo>
                <a:cubicBezTo>
                  <a:pt x="10681" y="20470"/>
                  <a:pt x="11996" y="20822"/>
                  <a:pt x="13770" y="21065"/>
                </a:cubicBezTo>
                <a:cubicBezTo>
                  <a:pt x="16048" y="21378"/>
                  <a:pt x="18889" y="21488"/>
                  <a:pt x="21600" y="21368"/>
                </a:cubicBezTo>
              </a:path>
            </a:pathLst>
          </a:custGeom>
          <a:noFill/>
          <a:ln w="38100" cap="flat" cmpd="sng">
            <a:solidFill>
              <a:srgbClr val="D8D8D8"/>
            </a:solidFill>
            <a:prstDash val="solid"/>
            <a:miter lim="400000"/>
            <a:headEnd type="none" w="sm" len="sm"/>
            <a:tailEnd type="none" w="sm" len="sm"/>
          </a:ln>
        </p:spPr>
        <p:txBody>
          <a:bodyPr spcFirstLastPara="1" wrap="square" lIns="71425" tIns="71425" rIns="71425" bIns="71425"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36" name="Google Shape;136;p9"/>
          <p:cNvSpPr/>
          <p:nvPr/>
        </p:nvSpPr>
        <p:spPr>
          <a:xfrm>
            <a:off x="953093" y="4179548"/>
            <a:ext cx="3371100" cy="33711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37" name="Google Shape;137;p9"/>
          <p:cNvSpPr/>
          <p:nvPr/>
        </p:nvSpPr>
        <p:spPr>
          <a:xfrm>
            <a:off x="4451316" y="4179548"/>
            <a:ext cx="3371100" cy="3371100"/>
          </a:xfrm>
          <a:prstGeom prst="rect">
            <a:avLst/>
          </a:prstGeom>
          <a:solidFill>
            <a:schemeClr val="accent2"/>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38" name="Google Shape;138;p9"/>
          <p:cNvSpPr/>
          <p:nvPr/>
        </p:nvSpPr>
        <p:spPr>
          <a:xfrm>
            <a:off x="953093" y="7677774"/>
            <a:ext cx="3371100" cy="3371100"/>
          </a:xfrm>
          <a:prstGeom prst="rect">
            <a:avLst/>
          </a:prstGeom>
          <a:solidFill>
            <a:schemeClr val="accent4"/>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39" name="Google Shape;139;p9"/>
          <p:cNvSpPr/>
          <p:nvPr/>
        </p:nvSpPr>
        <p:spPr>
          <a:xfrm>
            <a:off x="4451316" y="7677774"/>
            <a:ext cx="3371100" cy="3371100"/>
          </a:xfrm>
          <a:prstGeom prst="rect">
            <a:avLst/>
          </a:prstGeom>
          <a:solidFill>
            <a:schemeClr val="accent3"/>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40" name="Google Shape;140;p9"/>
          <p:cNvSpPr/>
          <p:nvPr/>
        </p:nvSpPr>
        <p:spPr>
          <a:xfrm>
            <a:off x="2158719" y="8594413"/>
            <a:ext cx="960363" cy="1538576"/>
          </a:xfrm>
          <a:custGeom>
            <a:avLst/>
            <a:gdLst/>
            <a:ahLst/>
            <a:cxnLst/>
            <a:rect l="l" t="t" r="r" b="b"/>
            <a:pathLst>
              <a:path w="561616" h="899752" extrusionOk="0">
                <a:moveTo>
                  <a:pt x="252413" y="533400"/>
                </a:moveTo>
                <a:lnTo>
                  <a:pt x="309199" y="533400"/>
                </a:lnTo>
                <a:lnTo>
                  <a:pt x="309199" y="590188"/>
                </a:lnTo>
                <a:lnTo>
                  <a:pt x="252413" y="590188"/>
                </a:lnTo>
                <a:close/>
                <a:moveTo>
                  <a:pt x="252763" y="478263"/>
                </a:moveTo>
                <a:lnTo>
                  <a:pt x="252763" y="490131"/>
                </a:lnTo>
                <a:lnTo>
                  <a:pt x="153527" y="589389"/>
                </a:lnTo>
                <a:cubicBezTo>
                  <a:pt x="126921" y="616002"/>
                  <a:pt x="112179" y="651246"/>
                  <a:pt x="112179" y="688648"/>
                </a:cubicBezTo>
                <a:lnTo>
                  <a:pt x="112179" y="703033"/>
                </a:lnTo>
                <a:lnTo>
                  <a:pt x="252763" y="646931"/>
                </a:lnTo>
                <a:lnTo>
                  <a:pt x="308853" y="646931"/>
                </a:lnTo>
                <a:lnTo>
                  <a:pt x="449436" y="703033"/>
                </a:lnTo>
                <a:lnTo>
                  <a:pt x="449436" y="688648"/>
                </a:lnTo>
                <a:cubicBezTo>
                  <a:pt x="449436" y="651246"/>
                  <a:pt x="434695" y="616002"/>
                  <a:pt x="408088" y="589389"/>
                </a:cubicBezTo>
                <a:lnTo>
                  <a:pt x="308853" y="490131"/>
                </a:lnTo>
                <a:lnTo>
                  <a:pt x="308853" y="478263"/>
                </a:lnTo>
                <a:close/>
                <a:moveTo>
                  <a:pt x="56089" y="141287"/>
                </a:moveTo>
                <a:lnTo>
                  <a:pt x="112179" y="141287"/>
                </a:lnTo>
                <a:lnTo>
                  <a:pt x="112179" y="212135"/>
                </a:lnTo>
                <a:cubicBezTo>
                  <a:pt x="112179" y="248817"/>
                  <a:pt x="126561" y="283701"/>
                  <a:pt x="152089" y="309955"/>
                </a:cubicBezTo>
                <a:lnTo>
                  <a:pt x="409526" y="309955"/>
                </a:lnTo>
                <a:cubicBezTo>
                  <a:pt x="435054" y="283701"/>
                  <a:pt x="449436" y="248817"/>
                  <a:pt x="449436" y="212135"/>
                </a:cubicBezTo>
                <a:lnTo>
                  <a:pt x="449436" y="141287"/>
                </a:lnTo>
                <a:lnTo>
                  <a:pt x="505526" y="141287"/>
                </a:lnTo>
                <a:lnTo>
                  <a:pt x="505526" y="212135"/>
                </a:lnTo>
                <a:cubicBezTo>
                  <a:pt x="505526" y="264641"/>
                  <a:pt x="485032" y="313911"/>
                  <a:pt x="447998" y="350953"/>
                </a:cubicBezTo>
                <a:lnTo>
                  <a:pt x="364942" y="434028"/>
                </a:lnTo>
                <a:lnTo>
                  <a:pt x="364942" y="466755"/>
                </a:lnTo>
                <a:lnTo>
                  <a:pt x="447998" y="549830"/>
                </a:lnTo>
                <a:cubicBezTo>
                  <a:pt x="485032" y="586872"/>
                  <a:pt x="505526" y="636142"/>
                  <a:pt x="505526" y="688648"/>
                </a:cubicBezTo>
                <a:lnTo>
                  <a:pt x="505526" y="787547"/>
                </a:lnTo>
                <a:lnTo>
                  <a:pt x="561616" y="787547"/>
                </a:lnTo>
                <a:lnTo>
                  <a:pt x="561616" y="899752"/>
                </a:lnTo>
                <a:lnTo>
                  <a:pt x="0" y="899752"/>
                </a:lnTo>
                <a:lnTo>
                  <a:pt x="0" y="787547"/>
                </a:lnTo>
                <a:lnTo>
                  <a:pt x="56089" y="787547"/>
                </a:lnTo>
                <a:lnTo>
                  <a:pt x="56089" y="688648"/>
                </a:lnTo>
                <a:cubicBezTo>
                  <a:pt x="56089" y="636142"/>
                  <a:pt x="76584" y="586872"/>
                  <a:pt x="113977" y="549830"/>
                </a:cubicBezTo>
                <a:lnTo>
                  <a:pt x="196673" y="466755"/>
                </a:lnTo>
                <a:lnTo>
                  <a:pt x="196673" y="434028"/>
                </a:lnTo>
                <a:lnTo>
                  <a:pt x="113977" y="350953"/>
                </a:lnTo>
                <a:cubicBezTo>
                  <a:pt x="76584" y="313911"/>
                  <a:pt x="56089" y="264641"/>
                  <a:pt x="56089" y="212135"/>
                </a:cubicBezTo>
                <a:close/>
                <a:moveTo>
                  <a:pt x="0" y="0"/>
                </a:moveTo>
                <a:lnTo>
                  <a:pt x="561616" y="0"/>
                </a:lnTo>
                <a:lnTo>
                  <a:pt x="561616" y="112352"/>
                </a:lnTo>
                <a:lnTo>
                  <a:pt x="0" y="11235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141" name="Google Shape;141;p9"/>
          <p:cNvSpPr/>
          <p:nvPr/>
        </p:nvSpPr>
        <p:spPr>
          <a:xfrm>
            <a:off x="5367440" y="5096189"/>
            <a:ext cx="1538576" cy="1538578"/>
          </a:xfrm>
          <a:custGeom>
            <a:avLst/>
            <a:gdLst/>
            <a:ahLst/>
            <a:cxnLst/>
            <a:rect l="l" t="t" r="r" b="b"/>
            <a:pathLst>
              <a:path w="899752" h="899753" extrusionOk="0">
                <a:moveTo>
                  <a:pt x="0" y="590550"/>
                </a:moveTo>
                <a:lnTo>
                  <a:pt x="85362" y="590550"/>
                </a:lnTo>
                <a:lnTo>
                  <a:pt x="85362" y="899753"/>
                </a:lnTo>
                <a:lnTo>
                  <a:pt x="0" y="899753"/>
                </a:lnTo>
                <a:close/>
                <a:moveTo>
                  <a:pt x="337632" y="506773"/>
                </a:moveTo>
                <a:lnTo>
                  <a:pt x="534122" y="506773"/>
                </a:lnTo>
                <a:lnTo>
                  <a:pt x="534122" y="534861"/>
                </a:lnTo>
                <a:cubicBezTo>
                  <a:pt x="534122" y="597159"/>
                  <a:pt x="484100" y="619126"/>
                  <a:pt x="421842" y="619126"/>
                </a:cubicBezTo>
                <a:lnTo>
                  <a:pt x="393772" y="619126"/>
                </a:lnTo>
                <a:lnTo>
                  <a:pt x="393772" y="647214"/>
                </a:lnTo>
                <a:lnTo>
                  <a:pt x="466466" y="647214"/>
                </a:lnTo>
                <a:cubicBezTo>
                  <a:pt x="509651" y="647214"/>
                  <a:pt x="551756" y="637131"/>
                  <a:pt x="590262" y="619126"/>
                </a:cubicBezTo>
                <a:lnTo>
                  <a:pt x="711179" y="536662"/>
                </a:lnTo>
                <a:cubicBezTo>
                  <a:pt x="745727" y="517216"/>
                  <a:pt x="785313" y="506413"/>
                  <a:pt x="822020" y="506773"/>
                </a:cubicBezTo>
                <a:cubicBezTo>
                  <a:pt x="850810" y="506773"/>
                  <a:pt x="877800" y="512895"/>
                  <a:pt x="899752" y="534861"/>
                </a:cubicBezTo>
                <a:lnTo>
                  <a:pt x="635966" y="732558"/>
                </a:lnTo>
                <a:cubicBezTo>
                  <a:pt x="587743" y="768929"/>
                  <a:pt x="530884" y="791255"/>
                  <a:pt x="470784" y="798097"/>
                </a:cubicBezTo>
                <a:lnTo>
                  <a:pt x="187565" y="842030"/>
                </a:lnTo>
                <a:cubicBezTo>
                  <a:pt x="174970" y="843470"/>
                  <a:pt x="162734" y="844190"/>
                  <a:pt x="150138" y="844190"/>
                </a:cubicBezTo>
                <a:lnTo>
                  <a:pt x="112712" y="844190"/>
                </a:lnTo>
                <a:lnTo>
                  <a:pt x="112712" y="647214"/>
                </a:lnTo>
                <a:lnTo>
                  <a:pt x="168132" y="583475"/>
                </a:lnTo>
                <a:cubicBezTo>
                  <a:pt x="210957" y="534501"/>
                  <a:pt x="272495" y="506773"/>
                  <a:pt x="337632" y="506773"/>
                </a:cubicBezTo>
                <a:close/>
                <a:moveTo>
                  <a:pt x="563563" y="254000"/>
                </a:moveTo>
                <a:cubicBezTo>
                  <a:pt x="625501" y="254000"/>
                  <a:pt x="675915" y="304055"/>
                  <a:pt x="675915" y="366353"/>
                </a:cubicBezTo>
                <a:cubicBezTo>
                  <a:pt x="675915" y="428651"/>
                  <a:pt x="625501" y="479065"/>
                  <a:pt x="563563" y="479065"/>
                </a:cubicBezTo>
                <a:cubicBezTo>
                  <a:pt x="501264" y="479065"/>
                  <a:pt x="450850" y="428651"/>
                  <a:pt x="450850" y="366353"/>
                </a:cubicBezTo>
                <a:cubicBezTo>
                  <a:pt x="450850" y="304055"/>
                  <a:pt x="501264" y="254000"/>
                  <a:pt x="563563" y="254000"/>
                </a:cubicBezTo>
                <a:close/>
                <a:moveTo>
                  <a:pt x="703083" y="84138"/>
                </a:moveTo>
                <a:cubicBezTo>
                  <a:pt x="749368" y="84138"/>
                  <a:pt x="787041" y="122086"/>
                  <a:pt x="787041" y="168708"/>
                </a:cubicBezTo>
                <a:cubicBezTo>
                  <a:pt x="787041" y="215691"/>
                  <a:pt x="749368" y="253639"/>
                  <a:pt x="703083" y="253639"/>
                </a:cubicBezTo>
                <a:cubicBezTo>
                  <a:pt x="656799" y="253639"/>
                  <a:pt x="619125" y="215691"/>
                  <a:pt x="619125" y="168708"/>
                </a:cubicBezTo>
                <a:cubicBezTo>
                  <a:pt x="619125" y="122086"/>
                  <a:pt x="656799" y="84138"/>
                  <a:pt x="703083" y="84138"/>
                </a:cubicBezTo>
                <a:close/>
                <a:moveTo>
                  <a:pt x="562769" y="0"/>
                </a:moveTo>
                <a:cubicBezTo>
                  <a:pt x="593639" y="0"/>
                  <a:pt x="618766" y="25208"/>
                  <a:pt x="618766" y="56177"/>
                </a:cubicBezTo>
                <a:cubicBezTo>
                  <a:pt x="618766" y="87146"/>
                  <a:pt x="593639" y="112353"/>
                  <a:pt x="562769" y="112353"/>
                </a:cubicBezTo>
                <a:cubicBezTo>
                  <a:pt x="531539" y="112353"/>
                  <a:pt x="506412" y="87146"/>
                  <a:pt x="506412" y="56177"/>
                </a:cubicBezTo>
                <a:cubicBezTo>
                  <a:pt x="506412" y="25208"/>
                  <a:pt x="531539" y="0"/>
                  <a:pt x="562769"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142" name="Google Shape;142;p9"/>
          <p:cNvSpPr/>
          <p:nvPr/>
        </p:nvSpPr>
        <p:spPr>
          <a:xfrm>
            <a:off x="5367434" y="8594413"/>
            <a:ext cx="1538578" cy="1538579"/>
          </a:xfrm>
          <a:custGeom>
            <a:avLst/>
            <a:gdLst/>
            <a:ahLst/>
            <a:cxnLst/>
            <a:rect l="l" t="t" r="r" b="b"/>
            <a:pathLst>
              <a:path w="899753" h="899754" extrusionOk="0">
                <a:moveTo>
                  <a:pt x="57150" y="225425"/>
                </a:moveTo>
                <a:lnTo>
                  <a:pt x="113290" y="225425"/>
                </a:lnTo>
                <a:lnTo>
                  <a:pt x="113290" y="562409"/>
                </a:lnTo>
                <a:lnTo>
                  <a:pt x="422780" y="562409"/>
                </a:lnTo>
                <a:lnTo>
                  <a:pt x="478920" y="562409"/>
                </a:lnTo>
                <a:lnTo>
                  <a:pt x="788050" y="562409"/>
                </a:lnTo>
                <a:lnTo>
                  <a:pt x="788050" y="225425"/>
                </a:lnTo>
                <a:lnTo>
                  <a:pt x="844190" y="225425"/>
                </a:lnTo>
                <a:lnTo>
                  <a:pt x="844190" y="618873"/>
                </a:lnTo>
                <a:lnTo>
                  <a:pt x="478920" y="618873"/>
                </a:lnTo>
                <a:lnTo>
                  <a:pt x="478920" y="803729"/>
                </a:lnTo>
                <a:lnTo>
                  <a:pt x="490436" y="815597"/>
                </a:lnTo>
                <a:lnTo>
                  <a:pt x="518506" y="843649"/>
                </a:lnTo>
                <a:lnTo>
                  <a:pt x="591200" y="843649"/>
                </a:lnTo>
                <a:lnTo>
                  <a:pt x="591200" y="899754"/>
                </a:lnTo>
                <a:lnTo>
                  <a:pt x="495114" y="899754"/>
                </a:lnTo>
                <a:lnTo>
                  <a:pt x="450850" y="855158"/>
                </a:lnTo>
                <a:lnTo>
                  <a:pt x="406226" y="899754"/>
                </a:lnTo>
                <a:lnTo>
                  <a:pt x="310140" y="899754"/>
                </a:lnTo>
                <a:lnTo>
                  <a:pt x="310140" y="843649"/>
                </a:lnTo>
                <a:lnTo>
                  <a:pt x="382834" y="843649"/>
                </a:lnTo>
                <a:lnTo>
                  <a:pt x="410904" y="815597"/>
                </a:lnTo>
                <a:lnTo>
                  <a:pt x="422780" y="803729"/>
                </a:lnTo>
                <a:lnTo>
                  <a:pt x="422780" y="618873"/>
                </a:lnTo>
                <a:lnTo>
                  <a:pt x="57150" y="618873"/>
                </a:lnTo>
                <a:close/>
                <a:moveTo>
                  <a:pt x="672018" y="214313"/>
                </a:moveTo>
                <a:lnTo>
                  <a:pt x="715603" y="249981"/>
                </a:lnTo>
                <a:lnTo>
                  <a:pt x="542343" y="457505"/>
                </a:lnTo>
                <a:lnTo>
                  <a:pt x="371965" y="372478"/>
                </a:lnTo>
                <a:lnTo>
                  <a:pt x="225721" y="518753"/>
                </a:lnTo>
                <a:lnTo>
                  <a:pt x="185738" y="478761"/>
                </a:lnTo>
                <a:lnTo>
                  <a:pt x="360799" y="303663"/>
                </a:lnTo>
                <a:lnTo>
                  <a:pt x="527935" y="387249"/>
                </a:lnTo>
                <a:close/>
                <a:moveTo>
                  <a:pt x="421973" y="0"/>
                </a:moveTo>
                <a:lnTo>
                  <a:pt x="478140" y="0"/>
                </a:lnTo>
                <a:lnTo>
                  <a:pt x="478140" y="56380"/>
                </a:lnTo>
                <a:lnTo>
                  <a:pt x="899753" y="56380"/>
                </a:lnTo>
                <a:lnTo>
                  <a:pt x="899753" y="169501"/>
                </a:lnTo>
                <a:lnTo>
                  <a:pt x="0" y="169501"/>
                </a:lnTo>
                <a:lnTo>
                  <a:pt x="0" y="56380"/>
                </a:lnTo>
                <a:lnTo>
                  <a:pt x="421973" y="5638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143" name="Google Shape;143;p9"/>
          <p:cNvSpPr/>
          <p:nvPr/>
        </p:nvSpPr>
        <p:spPr>
          <a:xfrm>
            <a:off x="1869730" y="5096187"/>
            <a:ext cx="1538579" cy="1538579"/>
          </a:xfrm>
          <a:custGeom>
            <a:avLst/>
            <a:gdLst/>
            <a:ahLst/>
            <a:cxnLst/>
            <a:rect l="l" t="t" r="r" b="b"/>
            <a:pathLst>
              <a:path w="899754" h="899754" extrusionOk="0">
                <a:moveTo>
                  <a:pt x="0" y="619125"/>
                </a:moveTo>
                <a:lnTo>
                  <a:pt x="112108" y="619125"/>
                </a:lnTo>
                <a:lnTo>
                  <a:pt x="112108" y="675179"/>
                </a:lnTo>
                <a:lnTo>
                  <a:pt x="57850" y="675179"/>
                </a:lnTo>
                <a:cubicBezTo>
                  <a:pt x="71505" y="770399"/>
                  <a:pt x="153789" y="843700"/>
                  <a:pt x="252602" y="843700"/>
                </a:cubicBezTo>
                <a:lnTo>
                  <a:pt x="280629" y="843700"/>
                </a:lnTo>
                <a:lnTo>
                  <a:pt x="280629" y="899754"/>
                </a:lnTo>
                <a:lnTo>
                  <a:pt x="252602" y="899754"/>
                </a:lnTo>
                <a:cubicBezTo>
                  <a:pt x="113186" y="899754"/>
                  <a:pt x="0" y="786568"/>
                  <a:pt x="0" y="647152"/>
                </a:cubicBezTo>
                <a:close/>
                <a:moveTo>
                  <a:pt x="618946" y="338138"/>
                </a:moveTo>
                <a:cubicBezTo>
                  <a:pt x="773911" y="338138"/>
                  <a:pt x="899754" y="463621"/>
                  <a:pt x="899754" y="618946"/>
                </a:cubicBezTo>
                <a:cubicBezTo>
                  <a:pt x="899754" y="773912"/>
                  <a:pt x="773911" y="899754"/>
                  <a:pt x="618946" y="899754"/>
                </a:cubicBezTo>
                <a:cubicBezTo>
                  <a:pt x="463980" y="899754"/>
                  <a:pt x="338138" y="773912"/>
                  <a:pt x="338138" y="618946"/>
                </a:cubicBezTo>
                <a:cubicBezTo>
                  <a:pt x="338138" y="607800"/>
                  <a:pt x="338857" y="596294"/>
                  <a:pt x="340295" y="585148"/>
                </a:cubicBezTo>
                <a:cubicBezTo>
                  <a:pt x="463980" y="561418"/>
                  <a:pt x="561778" y="463980"/>
                  <a:pt x="585148" y="340296"/>
                </a:cubicBezTo>
                <a:cubicBezTo>
                  <a:pt x="596294" y="339217"/>
                  <a:pt x="607440" y="338138"/>
                  <a:pt x="618946" y="338138"/>
                </a:cubicBezTo>
                <a:close/>
                <a:moveTo>
                  <a:pt x="254262" y="112713"/>
                </a:moveTo>
                <a:lnTo>
                  <a:pt x="310528" y="112713"/>
                </a:lnTo>
                <a:lnTo>
                  <a:pt x="310528" y="140831"/>
                </a:lnTo>
                <a:lnTo>
                  <a:pt x="338661" y="140831"/>
                </a:lnTo>
                <a:lnTo>
                  <a:pt x="366794" y="140831"/>
                </a:lnTo>
                <a:lnTo>
                  <a:pt x="366794" y="197067"/>
                </a:lnTo>
                <a:lnTo>
                  <a:pt x="338661" y="197067"/>
                </a:lnTo>
                <a:lnTo>
                  <a:pt x="310528" y="197067"/>
                </a:lnTo>
                <a:lnTo>
                  <a:pt x="254262" y="197067"/>
                </a:lnTo>
                <a:cubicBezTo>
                  <a:pt x="238753" y="197067"/>
                  <a:pt x="226129" y="210044"/>
                  <a:pt x="226129" y="225545"/>
                </a:cubicBezTo>
                <a:cubicBezTo>
                  <a:pt x="226129" y="240686"/>
                  <a:pt x="238753" y="253663"/>
                  <a:pt x="254262" y="253663"/>
                </a:cubicBezTo>
                <a:lnTo>
                  <a:pt x="310528" y="253663"/>
                </a:lnTo>
                <a:cubicBezTo>
                  <a:pt x="357056" y="253663"/>
                  <a:pt x="394927" y="291514"/>
                  <a:pt x="394927" y="338017"/>
                </a:cubicBezTo>
                <a:cubicBezTo>
                  <a:pt x="394927" y="384521"/>
                  <a:pt x="357056" y="422732"/>
                  <a:pt x="310528" y="422732"/>
                </a:cubicBezTo>
                <a:lnTo>
                  <a:pt x="310528" y="450490"/>
                </a:lnTo>
                <a:lnTo>
                  <a:pt x="254262" y="450490"/>
                </a:lnTo>
                <a:lnTo>
                  <a:pt x="254262" y="422732"/>
                </a:lnTo>
                <a:lnTo>
                  <a:pt x="226129" y="422732"/>
                </a:lnTo>
                <a:lnTo>
                  <a:pt x="197996" y="422732"/>
                </a:lnTo>
                <a:lnTo>
                  <a:pt x="197996" y="366136"/>
                </a:lnTo>
                <a:lnTo>
                  <a:pt x="226129" y="366136"/>
                </a:lnTo>
                <a:lnTo>
                  <a:pt x="254262" y="366136"/>
                </a:lnTo>
                <a:lnTo>
                  <a:pt x="310528" y="366136"/>
                </a:lnTo>
                <a:cubicBezTo>
                  <a:pt x="326037" y="366136"/>
                  <a:pt x="338661" y="353519"/>
                  <a:pt x="338661" y="338017"/>
                </a:cubicBezTo>
                <a:cubicBezTo>
                  <a:pt x="338661" y="322516"/>
                  <a:pt x="326037" y="309899"/>
                  <a:pt x="310528" y="309899"/>
                </a:cubicBezTo>
                <a:lnTo>
                  <a:pt x="254262" y="309899"/>
                </a:lnTo>
                <a:cubicBezTo>
                  <a:pt x="207374" y="309899"/>
                  <a:pt x="169863" y="272048"/>
                  <a:pt x="169863" y="225545"/>
                </a:cubicBezTo>
                <a:cubicBezTo>
                  <a:pt x="169863" y="178682"/>
                  <a:pt x="207374" y="140831"/>
                  <a:pt x="254262" y="140831"/>
                </a:cubicBezTo>
                <a:close/>
                <a:moveTo>
                  <a:pt x="280808" y="56089"/>
                </a:moveTo>
                <a:cubicBezTo>
                  <a:pt x="156763" y="56089"/>
                  <a:pt x="56090" y="156763"/>
                  <a:pt x="56090" y="280807"/>
                </a:cubicBezTo>
                <a:cubicBezTo>
                  <a:pt x="56090" y="404493"/>
                  <a:pt x="156763" y="505526"/>
                  <a:pt x="280808" y="505526"/>
                </a:cubicBezTo>
                <a:cubicBezTo>
                  <a:pt x="404493" y="505526"/>
                  <a:pt x="505526" y="404493"/>
                  <a:pt x="505526" y="280807"/>
                </a:cubicBezTo>
                <a:cubicBezTo>
                  <a:pt x="505526" y="156763"/>
                  <a:pt x="404493" y="56089"/>
                  <a:pt x="280808" y="56089"/>
                </a:cubicBezTo>
                <a:close/>
                <a:moveTo>
                  <a:pt x="619125" y="0"/>
                </a:moveTo>
                <a:lnTo>
                  <a:pt x="647152" y="0"/>
                </a:lnTo>
                <a:cubicBezTo>
                  <a:pt x="786568" y="0"/>
                  <a:pt x="899754" y="113185"/>
                  <a:pt x="899754" y="252602"/>
                </a:cubicBezTo>
                <a:lnTo>
                  <a:pt x="899754" y="280628"/>
                </a:lnTo>
                <a:lnTo>
                  <a:pt x="787646" y="280628"/>
                </a:lnTo>
                <a:lnTo>
                  <a:pt x="787646" y="224575"/>
                </a:lnTo>
                <a:lnTo>
                  <a:pt x="841544" y="224575"/>
                </a:lnTo>
                <a:cubicBezTo>
                  <a:pt x="827890" y="129355"/>
                  <a:pt x="745965" y="56054"/>
                  <a:pt x="647152" y="56054"/>
                </a:cubicBezTo>
                <a:lnTo>
                  <a:pt x="619125" y="56054"/>
                </a:lnTo>
                <a:close/>
                <a:moveTo>
                  <a:pt x="280808" y="0"/>
                </a:moveTo>
                <a:cubicBezTo>
                  <a:pt x="435773" y="0"/>
                  <a:pt x="561616" y="125482"/>
                  <a:pt x="561616" y="280807"/>
                </a:cubicBezTo>
                <a:cubicBezTo>
                  <a:pt x="561616" y="435774"/>
                  <a:pt x="435773" y="561616"/>
                  <a:pt x="280808" y="561616"/>
                </a:cubicBezTo>
                <a:cubicBezTo>
                  <a:pt x="125483" y="561616"/>
                  <a:pt x="0" y="435774"/>
                  <a:pt x="0" y="280807"/>
                </a:cubicBezTo>
                <a:cubicBezTo>
                  <a:pt x="0" y="125482"/>
                  <a:pt x="125483" y="0"/>
                  <a:pt x="280808"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144" name="Google Shape;144;p9"/>
          <p:cNvSpPr txBox="1"/>
          <p:nvPr/>
        </p:nvSpPr>
        <p:spPr>
          <a:xfrm>
            <a:off x="10396925" y="4067450"/>
            <a:ext cx="12117600" cy="4578000"/>
          </a:xfrm>
          <a:prstGeom prst="rect">
            <a:avLst/>
          </a:prstGeom>
          <a:noFill/>
          <a:ln>
            <a:noFill/>
          </a:ln>
        </p:spPr>
        <p:txBody>
          <a:bodyPr spcFirstLastPara="1" wrap="square" lIns="91425" tIns="45700" rIns="91425" bIns="45700" anchor="t" anchorCtr="0">
            <a:spAutoFit/>
          </a:bodyPr>
          <a:lstStyle/>
          <a:p>
            <a:pPr marL="457200" marR="0" lvl="0" indent="-393700" algn="just" rtl="0">
              <a:lnSpc>
                <a:spcPct val="145833"/>
              </a:lnSpc>
              <a:spcBef>
                <a:spcPts val="0"/>
              </a:spcBef>
              <a:spcAft>
                <a:spcPts val="0"/>
              </a:spcAft>
              <a:buClr>
                <a:schemeClr val="dk2"/>
              </a:buClr>
              <a:buSzPts val="2600"/>
              <a:buFont typeface="Lato Light"/>
              <a:buAutoNum type="arabicPeriod"/>
            </a:pPr>
            <a:r>
              <a:rPr lang="en-US" sz="2600">
                <a:solidFill>
                  <a:schemeClr val="dk2"/>
                </a:solidFill>
                <a:latin typeface="Lato Light"/>
                <a:ea typeface="Lato Light"/>
                <a:cs typeface="Lato Light"/>
                <a:sym typeface="Lato Light"/>
              </a:rPr>
              <a:t>Trading volume data provides an additional dimension for understanding Microsoft's stock market activity. It highlights the level of investor interest and participation in buying and selling Microsoft shares during each trading day. </a:t>
            </a:r>
            <a:endParaRPr sz="2600">
              <a:solidFill>
                <a:schemeClr val="dk2"/>
              </a:solidFill>
              <a:latin typeface="Lato Light"/>
              <a:ea typeface="Lato Light"/>
              <a:cs typeface="Lato Light"/>
              <a:sym typeface="Lato Light"/>
            </a:endParaRPr>
          </a:p>
          <a:p>
            <a:pPr marL="457200" marR="0" lvl="0" indent="-393700" algn="just" rtl="0">
              <a:lnSpc>
                <a:spcPct val="145833"/>
              </a:lnSpc>
              <a:spcBef>
                <a:spcPts val="0"/>
              </a:spcBef>
              <a:spcAft>
                <a:spcPts val="0"/>
              </a:spcAft>
              <a:buClr>
                <a:schemeClr val="dk2"/>
              </a:buClr>
              <a:buSzPts val="2600"/>
              <a:buFont typeface="Lato Light"/>
              <a:buAutoNum type="arabicPeriod"/>
            </a:pPr>
            <a:r>
              <a:rPr lang="en-US" sz="2600" b="1">
                <a:solidFill>
                  <a:schemeClr val="dk2"/>
                </a:solidFill>
                <a:latin typeface="Lato"/>
                <a:ea typeface="Lato"/>
                <a:cs typeface="Lato"/>
                <a:sym typeface="Lato"/>
              </a:rPr>
              <a:t>We hypothesize that there is a significant correlation between the stock prices and trading volumes.</a:t>
            </a:r>
            <a:r>
              <a:rPr lang="en-US" sz="2600">
                <a:solidFill>
                  <a:schemeClr val="dk2"/>
                </a:solidFill>
                <a:latin typeface="Lato Light"/>
                <a:ea typeface="Lato Light"/>
                <a:cs typeface="Lato Light"/>
                <a:sym typeface="Lato Light"/>
              </a:rPr>
              <a:t> High trading volumes might be associated with significant price movements, indicating investor sentiment and market activity. Correlation analysis will be conducted to validate this hypothesis.</a:t>
            </a:r>
            <a:endParaRPr sz="2600">
              <a:solidFill>
                <a:schemeClr val="dk2"/>
              </a:solidFill>
              <a:latin typeface="Lato Light"/>
              <a:ea typeface="Lato Light"/>
              <a:cs typeface="Lato Light"/>
              <a:sym typeface="Lato Light"/>
            </a:endParaRPr>
          </a:p>
          <a:p>
            <a:pPr marL="0" marR="0" lvl="0" indent="0" algn="just" rtl="0">
              <a:lnSpc>
                <a:spcPct val="145833"/>
              </a:lnSpc>
              <a:spcBef>
                <a:spcPts val="0"/>
              </a:spcBef>
              <a:spcAft>
                <a:spcPts val="0"/>
              </a:spcAft>
              <a:buNone/>
            </a:pPr>
            <a:endParaRPr sz="2600">
              <a:solidFill>
                <a:schemeClr val="dk2"/>
              </a:solidFill>
              <a:latin typeface="Lato Light"/>
              <a:ea typeface="Lato Light"/>
              <a:cs typeface="Lato Light"/>
              <a:sym typeface="Lato Light"/>
            </a:endParaRPr>
          </a:p>
        </p:txBody>
      </p:sp>
      <p:sp>
        <p:nvSpPr>
          <p:cNvPr id="145" name="Google Shape;145;p9"/>
          <p:cNvSpPr txBox="1"/>
          <p:nvPr/>
        </p:nvSpPr>
        <p:spPr>
          <a:xfrm>
            <a:off x="10396925" y="3060050"/>
            <a:ext cx="72843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accent3"/>
                </a:solidFill>
                <a:latin typeface="Poppins"/>
                <a:ea typeface="Poppins"/>
                <a:cs typeface="Poppins"/>
                <a:sym typeface="Poppins"/>
              </a:rPr>
              <a:t>Correlation between Variables</a:t>
            </a:r>
            <a:endParaRPr/>
          </a:p>
        </p:txBody>
      </p:sp>
      <p:sp>
        <p:nvSpPr>
          <p:cNvPr id="146" name="Google Shape;146;p9"/>
          <p:cNvSpPr txBox="1"/>
          <p:nvPr/>
        </p:nvSpPr>
        <p:spPr>
          <a:xfrm>
            <a:off x="10396925" y="9580100"/>
            <a:ext cx="12117600" cy="2826900"/>
          </a:xfrm>
          <a:prstGeom prst="rect">
            <a:avLst/>
          </a:prstGeom>
          <a:noFill/>
          <a:ln>
            <a:noFill/>
          </a:ln>
        </p:spPr>
        <p:txBody>
          <a:bodyPr spcFirstLastPara="1" wrap="square" lIns="91425" tIns="45700" rIns="91425" bIns="45700" anchor="t" anchorCtr="0">
            <a:spAutoFit/>
          </a:bodyPr>
          <a:lstStyle/>
          <a:p>
            <a:pPr marL="0" marR="0" lvl="0" indent="0" algn="just" rtl="0">
              <a:lnSpc>
                <a:spcPct val="145833"/>
              </a:lnSpc>
              <a:spcBef>
                <a:spcPts val="0"/>
              </a:spcBef>
              <a:spcAft>
                <a:spcPts val="0"/>
              </a:spcAft>
              <a:buNone/>
            </a:pPr>
            <a:r>
              <a:rPr lang="en-US" sz="2600">
                <a:solidFill>
                  <a:schemeClr val="dk2"/>
                </a:solidFill>
                <a:latin typeface="Lato Light"/>
                <a:ea typeface="Lato Light"/>
                <a:cs typeface="Lato Light"/>
                <a:sym typeface="Lato Light"/>
              </a:rPr>
              <a:t>We assume that a combination of different time series models </a:t>
            </a:r>
            <a:r>
              <a:rPr lang="en-US" sz="2600" b="1">
                <a:solidFill>
                  <a:schemeClr val="dk2"/>
                </a:solidFill>
                <a:latin typeface="Lato"/>
                <a:ea typeface="Lato"/>
                <a:cs typeface="Lato"/>
                <a:sym typeface="Lato"/>
              </a:rPr>
              <a:t>(ARIMA, SARIMA, Exponential Smoothing (ETS), TBATS, ARMA and GARCH Combination) </a:t>
            </a:r>
            <a:r>
              <a:rPr lang="en-US" sz="2600">
                <a:solidFill>
                  <a:schemeClr val="dk2"/>
                </a:solidFill>
                <a:latin typeface="Lato Light"/>
                <a:ea typeface="Lato Light"/>
                <a:cs typeface="Lato Light"/>
                <a:sym typeface="Lato Light"/>
              </a:rPr>
              <a:t>will provide a comprehensive approach to forecasting, allowing us to compare and select the best-performing model based on accuracy metrics.</a:t>
            </a:r>
            <a:endParaRPr sz="2600">
              <a:solidFill>
                <a:schemeClr val="dk2"/>
              </a:solidFill>
              <a:latin typeface="Lato Light"/>
              <a:ea typeface="Lato Light"/>
              <a:cs typeface="Lato Light"/>
              <a:sym typeface="Lato Light"/>
            </a:endParaRPr>
          </a:p>
          <a:p>
            <a:pPr marL="0" marR="0" lvl="0" indent="0" algn="just" rtl="0">
              <a:lnSpc>
                <a:spcPct val="145833"/>
              </a:lnSpc>
              <a:spcBef>
                <a:spcPts val="0"/>
              </a:spcBef>
              <a:spcAft>
                <a:spcPts val="0"/>
              </a:spcAft>
              <a:buNone/>
            </a:pPr>
            <a:endParaRPr sz="2600">
              <a:solidFill>
                <a:schemeClr val="dk2"/>
              </a:solidFill>
              <a:latin typeface="Lato Light"/>
              <a:ea typeface="Lato Light"/>
              <a:cs typeface="Lato Light"/>
              <a:sym typeface="Lato Light"/>
            </a:endParaRPr>
          </a:p>
        </p:txBody>
      </p:sp>
      <p:sp>
        <p:nvSpPr>
          <p:cNvPr id="147" name="Google Shape;147;p9"/>
          <p:cNvSpPr txBox="1"/>
          <p:nvPr/>
        </p:nvSpPr>
        <p:spPr>
          <a:xfrm>
            <a:off x="10392099" y="8406850"/>
            <a:ext cx="69072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accent4"/>
                </a:solidFill>
                <a:latin typeface="Poppins"/>
                <a:ea typeface="Poppins"/>
                <a:cs typeface="Poppins"/>
                <a:sym typeface="Poppins"/>
              </a:rPr>
              <a:t>Modeling Assumption</a:t>
            </a:r>
            <a:endParaRPr/>
          </a:p>
        </p:txBody>
      </p:sp>
      <p:sp>
        <p:nvSpPr>
          <p:cNvPr id="148" name="Google Shape;148;p9"/>
          <p:cNvSpPr txBox="1"/>
          <p:nvPr/>
        </p:nvSpPr>
        <p:spPr>
          <a:xfrm>
            <a:off x="4701050" y="582550"/>
            <a:ext cx="15582600" cy="19395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Assumptions/Hypotheses </a:t>
            </a:r>
            <a:endParaRPr sz="6000" b="1">
              <a:solidFill>
                <a:schemeClr val="dk2"/>
              </a:solidFill>
              <a:latin typeface="Poppins"/>
              <a:ea typeface="Poppins"/>
              <a:cs typeface="Poppins"/>
              <a:sym typeface="Poppins"/>
            </a:endParaRPr>
          </a:p>
          <a:p>
            <a:pPr marL="0" marR="0" lvl="0" indent="0" algn="ctr" rtl="0">
              <a:spcBef>
                <a:spcPts val="0"/>
              </a:spcBef>
              <a:spcAft>
                <a:spcPts val="0"/>
              </a:spcAft>
              <a:buNone/>
            </a:pPr>
            <a:r>
              <a:rPr lang="en-US" sz="6000" b="1">
                <a:solidFill>
                  <a:schemeClr val="dk2"/>
                </a:solidFill>
                <a:latin typeface="Poppins"/>
                <a:ea typeface="Poppins"/>
                <a:cs typeface="Poppins"/>
                <a:sym typeface="Poppins"/>
              </a:rPr>
              <a:t>about Data and Modeling</a:t>
            </a:r>
            <a:endParaRPr/>
          </a:p>
        </p:txBody>
      </p:sp>
      <p:pic>
        <p:nvPicPr>
          <p:cNvPr id="149" name="Google Shape;149;p9"/>
          <p:cNvPicPr preferRelativeResize="0"/>
          <p:nvPr/>
        </p:nvPicPr>
        <p:blipFill>
          <a:blip r:embed="rId3">
            <a:alphaModFix/>
          </a:blip>
          <a:stretch>
            <a:fillRect/>
          </a:stretch>
        </p:blipFill>
        <p:spPr>
          <a:xfrm>
            <a:off x="22234525" y="11572875"/>
            <a:ext cx="2143125" cy="2143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0"/>
          <p:cNvSpPr/>
          <p:nvPr/>
        </p:nvSpPr>
        <p:spPr>
          <a:xfrm>
            <a:off x="9489751" y="3800492"/>
            <a:ext cx="2837700" cy="2035854"/>
          </a:xfrm>
          <a:custGeom>
            <a:avLst/>
            <a:gdLst/>
            <a:ahLst/>
            <a:cxnLst/>
            <a:rect l="l" t="t" r="r" b="b"/>
            <a:pathLst>
              <a:path w="21600" h="21600" extrusionOk="0">
                <a:moveTo>
                  <a:pt x="21600" y="0"/>
                </a:moveTo>
                <a:lnTo>
                  <a:pt x="16889" y="0"/>
                </a:lnTo>
                <a:lnTo>
                  <a:pt x="12819" y="0"/>
                </a:lnTo>
                <a:lnTo>
                  <a:pt x="4711" y="0"/>
                </a:lnTo>
                <a:cubicBezTo>
                  <a:pt x="2109" y="0"/>
                  <a:pt x="0" y="2938"/>
                  <a:pt x="0" y="6561"/>
                </a:cubicBezTo>
                <a:lnTo>
                  <a:pt x="0" y="9373"/>
                </a:lnTo>
                <a:lnTo>
                  <a:pt x="0" y="15039"/>
                </a:lnTo>
                <a:lnTo>
                  <a:pt x="0" y="21600"/>
                </a:lnTo>
                <a:cubicBezTo>
                  <a:pt x="0" y="21600"/>
                  <a:pt x="4711" y="21600"/>
                  <a:pt x="4711" y="21600"/>
                </a:cubicBezTo>
                <a:lnTo>
                  <a:pt x="8781" y="21600"/>
                </a:lnTo>
                <a:lnTo>
                  <a:pt x="16889" y="21600"/>
                </a:lnTo>
                <a:cubicBezTo>
                  <a:pt x="19491" y="21600"/>
                  <a:pt x="21600" y="18662"/>
                  <a:pt x="21600" y="15039"/>
                </a:cubicBezTo>
                <a:lnTo>
                  <a:pt x="21600" y="12227"/>
                </a:lnTo>
                <a:lnTo>
                  <a:pt x="21600" y="6561"/>
                </a:lnTo>
                <a:lnTo>
                  <a:pt x="21600" y="0"/>
                </a:lnTo>
                <a:close/>
              </a:path>
            </a:pathLst>
          </a:custGeom>
          <a:solidFill>
            <a:schemeClr val="accent2"/>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1250">
              <a:solidFill>
                <a:srgbClr val="FFFFFF"/>
              </a:solidFill>
              <a:latin typeface="Lato Light"/>
              <a:ea typeface="Lato Light"/>
              <a:cs typeface="Lato Light"/>
              <a:sym typeface="Lato Light"/>
            </a:endParaRPr>
          </a:p>
        </p:txBody>
      </p:sp>
      <p:sp>
        <p:nvSpPr>
          <p:cNvPr id="155" name="Google Shape;155;p10"/>
          <p:cNvSpPr/>
          <p:nvPr/>
        </p:nvSpPr>
        <p:spPr>
          <a:xfrm>
            <a:off x="6401525" y="6812950"/>
            <a:ext cx="2837700" cy="1842750"/>
          </a:xfrm>
          <a:custGeom>
            <a:avLst/>
            <a:gdLst/>
            <a:ahLst/>
            <a:cxnLst/>
            <a:rect l="l" t="t" r="r" b="b"/>
            <a:pathLst>
              <a:path w="21600" h="21600" extrusionOk="0">
                <a:moveTo>
                  <a:pt x="21600" y="0"/>
                </a:moveTo>
                <a:lnTo>
                  <a:pt x="16889" y="0"/>
                </a:lnTo>
                <a:lnTo>
                  <a:pt x="12819" y="0"/>
                </a:lnTo>
                <a:lnTo>
                  <a:pt x="4711" y="0"/>
                </a:lnTo>
                <a:cubicBezTo>
                  <a:pt x="2109" y="0"/>
                  <a:pt x="0" y="2938"/>
                  <a:pt x="0" y="6561"/>
                </a:cubicBezTo>
                <a:lnTo>
                  <a:pt x="0" y="9373"/>
                </a:lnTo>
                <a:lnTo>
                  <a:pt x="0" y="15039"/>
                </a:lnTo>
                <a:lnTo>
                  <a:pt x="0" y="21600"/>
                </a:lnTo>
                <a:cubicBezTo>
                  <a:pt x="0" y="21600"/>
                  <a:pt x="4711" y="21600"/>
                  <a:pt x="4711" y="21600"/>
                </a:cubicBezTo>
                <a:lnTo>
                  <a:pt x="8781" y="21600"/>
                </a:lnTo>
                <a:lnTo>
                  <a:pt x="16889" y="21600"/>
                </a:lnTo>
                <a:cubicBezTo>
                  <a:pt x="19491" y="21600"/>
                  <a:pt x="21600" y="18662"/>
                  <a:pt x="21600" y="15039"/>
                </a:cubicBezTo>
                <a:lnTo>
                  <a:pt x="21600" y="12227"/>
                </a:lnTo>
                <a:lnTo>
                  <a:pt x="21600" y="6561"/>
                </a:lnTo>
                <a:lnTo>
                  <a:pt x="21600" y="0"/>
                </a:lnTo>
                <a:close/>
              </a:path>
            </a:pathLst>
          </a:custGeom>
          <a:solidFill>
            <a:schemeClr val="accent4"/>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1250">
              <a:solidFill>
                <a:srgbClr val="FFFFFF"/>
              </a:solidFill>
              <a:latin typeface="Lato Light"/>
              <a:ea typeface="Lato Light"/>
              <a:cs typeface="Lato Light"/>
              <a:sym typeface="Lato Light"/>
            </a:endParaRPr>
          </a:p>
        </p:txBody>
      </p:sp>
      <p:sp>
        <p:nvSpPr>
          <p:cNvPr id="156" name="Google Shape;156;p10"/>
          <p:cNvSpPr/>
          <p:nvPr/>
        </p:nvSpPr>
        <p:spPr>
          <a:xfrm rot="-5400000">
            <a:off x="9459022" y="6920651"/>
            <a:ext cx="2614302" cy="2398896"/>
          </a:xfrm>
          <a:custGeom>
            <a:avLst/>
            <a:gdLst/>
            <a:ahLst/>
            <a:cxnLst/>
            <a:rect l="l" t="t" r="r" b="b"/>
            <a:pathLst>
              <a:path w="21600" h="21600" extrusionOk="0">
                <a:moveTo>
                  <a:pt x="21600" y="0"/>
                </a:moveTo>
                <a:lnTo>
                  <a:pt x="16889" y="0"/>
                </a:lnTo>
                <a:lnTo>
                  <a:pt x="12819" y="0"/>
                </a:lnTo>
                <a:lnTo>
                  <a:pt x="4711" y="0"/>
                </a:lnTo>
                <a:cubicBezTo>
                  <a:pt x="2109" y="0"/>
                  <a:pt x="0" y="2938"/>
                  <a:pt x="0" y="6561"/>
                </a:cubicBezTo>
                <a:lnTo>
                  <a:pt x="0" y="9373"/>
                </a:lnTo>
                <a:lnTo>
                  <a:pt x="0" y="15039"/>
                </a:lnTo>
                <a:lnTo>
                  <a:pt x="0" y="21600"/>
                </a:lnTo>
                <a:cubicBezTo>
                  <a:pt x="0" y="21600"/>
                  <a:pt x="4711" y="21600"/>
                  <a:pt x="4711" y="21600"/>
                </a:cubicBezTo>
                <a:lnTo>
                  <a:pt x="8781" y="21600"/>
                </a:lnTo>
                <a:lnTo>
                  <a:pt x="16889" y="21600"/>
                </a:lnTo>
                <a:cubicBezTo>
                  <a:pt x="19491" y="21600"/>
                  <a:pt x="21600" y="18662"/>
                  <a:pt x="21600" y="15039"/>
                </a:cubicBezTo>
                <a:lnTo>
                  <a:pt x="21600" y="12227"/>
                </a:lnTo>
                <a:lnTo>
                  <a:pt x="21600" y="6561"/>
                </a:lnTo>
                <a:lnTo>
                  <a:pt x="21600" y="0"/>
                </a:lnTo>
                <a:close/>
              </a:path>
            </a:pathLst>
          </a:custGeom>
          <a:solidFill>
            <a:schemeClr val="accent3"/>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1250">
              <a:solidFill>
                <a:srgbClr val="FFFFFF"/>
              </a:solidFill>
              <a:latin typeface="Lato Light"/>
              <a:ea typeface="Lato Light"/>
              <a:cs typeface="Lato Light"/>
              <a:sym typeface="Lato Light"/>
            </a:endParaRPr>
          </a:p>
        </p:txBody>
      </p:sp>
      <p:sp>
        <p:nvSpPr>
          <p:cNvPr id="157" name="Google Shape;157;p10"/>
          <p:cNvSpPr/>
          <p:nvPr/>
        </p:nvSpPr>
        <p:spPr>
          <a:xfrm rot="-5400000">
            <a:off x="6435850" y="2925009"/>
            <a:ext cx="3357450" cy="2408724"/>
          </a:xfrm>
          <a:custGeom>
            <a:avLst/>
            <a:gdLst/>
            <a:ahLst/>
            <a:cxnLst/>
            <a:rect l="l" t="t" r="r" b="b"/>
            <a:pathLst>
              <a:path w="21600" h="21600" extrusionOk="0">
                <a:moveTo>
                  <a:pt x="21600" y="0"/>
                </a:moveTo>
                <a:lnTo>
                  <a:pt x="16889" y="0"/>
                </a:lnTo>
                <a:lnTo>
                  <a:pt x="12819" y="0"/>
                </a:lnTo>
                <a:lnTo>
                  <a:pt x="4711" y="0"/>
                </a:lnTo>
                <a:cubicBezTo>
                  <a:pt x="2109" y="0"/>
                  <a:pt x="0" y="2938"/>
                  <a:pt x="0" y="6561"/>
                </a:cubicBezTo>
                <a:lnTo>
                  <a:pt x="0" y="9373"/>
                </a:lnTo>
                <a:lnTo>
                  <a:pt x="0" y="15039"/>
                </a:lnTo>
                <a:lnTo>
                  <a:pt x="0" y="21600"/>
                </a:lnTo>
                <a:cubicBezTo>
                  <a:pt x="0" y="21600"/>
                  <a:pt x="4711" y="21600"/>
                  <a:pt x="4711" y="21600"/>
                </a:cubicBezTo>
                <a:lnTo>
                  <a:pt x="8781" y="21600"/>
                </a:lnTo>
                <a:lnTo>
                  <a:pt x="16889" y="21600"/>
                </a:lnTo>
                <a:cubicBezTo>
                  <a:pt x="19491" y="21600"/>
                  <a:pt x="21600" y="18662"/>
                  <a:pt x="21600" y="15039"/>
                </a:cubicBezTo>
                <a:lnTo>
                  <a:pt x="21600" y="12227"/>
                </a:lnTo>
                <a:lnTo>
                  <a:pt x="21600" y="6561"/>
                </a:lnTo>
                <a:lnTo>
                  <a:pt x="21600" y="0"/>
                </a:lnTo>
                <a:close/>
              </a:path>
            </a:pathLst>
          </a:cu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0250">
              <a:solidFill>
                <a:srgbClr val="FFFFFF"/>
              </a:solidFill>
              <a:latin typeface="Lato Light"/>
              <a:ea typeface="Lato Light"/>
              <a:cs typeface="Lato Light"/>
              <a:sym typeface="Lato Light"/>
            </a:endParaRPr>
          </a:p>
        </p:txBody>
      </p:sp>
      <p:sp>
        <p:nvSpPr>
          <p:cNvPr id="158" name="Google Shape;158;p10"/>
          <p:cNvSpPr txBox="1"/>
          <p:nvPr/>
        </p:nvSpPr>
        <p:spPr>
          <a:xfrm>
            <a:off x="6417854" y="582539"/>
            <a:ext cx="11541942"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Data Properties and EDA</a:t>
            </a:r>
            <a:endParaRPr/>
          </a:p>
        </p:txBody>
      </p:sp>
      <p:sp>
        <p:nvSpPr>
          <p:cNvPr id="159" name="Google Shape;159;p10"/>
          <p:cNvSpPr txBox="1"/>
          <p:nvPr/>
        </p:nvSpPr>
        <p:spPr>
          <a:xfrm>
            <a:off x="628050" y="2371363"/>
            <a:ext cx="5937300" cy="3668400"/>
          </a:xfrm>
          <a:prstGeom prst="rect">
            <a:avLst/>
          </a:prstGeom>
          <a:noFill/>
          <a:ln>
            <a:noFill/>
          </a:ln>
        </p:spPr>
        <p:txBody>
          <a:bodyPr spcFirstLastPara="1" wrap="square" lIns="91425" tIns="45700" rIns="91425" bIns="45700" anchor="t" anchorCtr="0">
            <a:spAutoFit/>
          </a:bodyPr>
          <a:lstStyle/>
          <a:p>
            <a:pPr marL="457200" marR="0" lvl="0" indent="-444500" algn="just" rtl="0">
              <a:lnSpc>
                <a:spcPct val="145833"/>
              </a:lnSpc>
              <a:spcBef>
                <a:spcPts val="0"/>
              </a:spcBef>
              <a:spcAft>
                <a:spcPts val="0"/>
              </a:spcAft>
              <a:buClr>
                <a:srgbClr val="0D0D0D"/>
              </a:buClr>
              <a:buSzPts val="3400"/>
              <a:buFont typeface="Lato"/>
              <a:buChar char="●"/>
            </a:pPr>
            <a:r>
              <a:rPr lang="en-US" sz="3400">
                <a:solidFill>
                  <a:srgbClr val="0D0D0D"/>
                </a:solidFill>
                <a:latin typeface="Lato"/>
                <a:ea typeface="Lato"/>
                <a:cs typeface="Lato"/>
                <a:sym typeface="Lato"/>
              </a:rPr>
              <a:t>Check missing values</a:t>
            </a:r>
            <a:endParaRPr sz="3400">
              <a:solidFill>
                <a:srgbClr val="0D0D0D"/>
              </a:solidFill>
              <a:latin typeface="Lato"/>
              <a:ea typeface="Lato"/>
              <a:cs typeface="Lato"/>
              <a:sym typeface="Lato"/>
            </a:endParaRPr>
          </a:p>
          <a:p>
            <a:pPr marL="457200" marR="0" lvl="0" indent="-444500" algn="just" rtl="0">
              <a:lnSpc>
                <a:spcPct val="145833"/>
              </a:lnSpc>
              <a:spcBef>
                <a:spcPts val="0"/>
              </a:spcBef>
              <a:spcAft>
                <a:spcPts val="0"/>
              </a:spcAft>
              <a:buClr>
                <a:srgbClr val="0D0D0D"/>
              </a:buClr>
              <a:buSzPts val="3400"/>
              <a:buFont typeface="Lato"/>
              <a:buChar char="●"/>
            </a:pPr>
            <a:r>
              <a:rPr lang="en-US" sz="3400">
                <a:solidFill>
                  <a:srgbClr val="0D0D0D"/>
                </a:solidFill>
                <a:latin typeface="Lato"/>
                <a:ea typeface="Lato"/>
                <a:cs typeface="Lato"/>
                <a:sym typeface="Lato"/>
              </a:rPr>
              <a:t>Date column conversion</a:t>
            </a:r>
            <a:endParaRPr sz="3400">
              <a:solidFill>
                <a:srgbClr val="0D0D0D"/>
              </a:solidFill>
              <a:latin typeface="Lato"/>
              <a:ea typeface="Lato"/>
              <a:cs typeface="Lato"/>
              <a:sym typeface="Lato"/>
            </a:endParaRPr>
          </a:p>
          <a:p>
            <a:pPr marL="457200" marR="0" lvl="0" indent="-444500" algn="just" rtl="0">
              <a:lnSpc>
                <a:spcPct val="145833"/>
              </a:lnSpc>
              <a:spcBef>
                <a:spcPts val="0"/>
              </a:spcBef>
              <a:spcAft>
                <a:spcPts val="0"/>
              </a:spcAft>
              <a:buClr>
                <a:srgbClr val="0D0D0D"/>
              </a:buClr>
              <a:buSzPts val="3400"/>
              <a:buFont typeface="Lato"/>
              <a:buChar char="●"/>
            </a:pPr>
            <a:r>
              <a:rPr lang="en-US" sz="3400">
                <a:solidFill>
                  <a:srgbClr val="0D0D0D"/>
                </a:solidFill>
                <a:latin typeface="Lato"/>
                <a:ea typeface="Lato"/>
                <a:cs typeface="Lato"/>
                <a:sym typeface="Lato"/>
              </a:rPr>
              <a:t>Mean Closing Price: 48.09; </a:t>
            </a:r>
            <a:endParaRPr sz="3400">
              <a:solidFill>
                <a:srgbClr val="0D0D0D"/>
              </a:solidFill>
              <a:latin typeface="Lato"/>
              <a:ea typeface="Lato"/>
              <a:cs typeface="Lato"/>
              <a:sym typeface="Lato"/>
            </a:endParaRPr>
          </a:p>
          <a:p>
            <a:pPr marL="457200" marR="0" lvl="0" indent="0" algn="just" rtl="0">
              <a:lnSpc>
                <a:spcPct val="145833"/>
              </a:lnSpc>
              <a:spcBef>
                <a:spcPts val="0"/>
              </a:spcBef>
              <a:spcAft>
                <a:spcPts val="0"/>
              </a:spcAft>
              <a:buNone/>
            </a:pPr>
            <a:r>
              <a:rPr lang="en-US" sz="3400">
                <a:solidFill>
                  <a:srgbClr val="0D0D0D"/>
                </a:solidFill>
                <a:latin typeface="Lato"/>
                <a:ea typeface="Lato"/>
                <a:cs typeface="Lato"/>
                <a:sym typeface="Lato"/>
              </a:rPr>
              <a:t>Median: 27.09</a:t>
            </a:r>
            <a:endParaRPr sz="3400">
              <a:solidFill>
                <a:srgbClr val="0D0D0D"/>
              </a:solidFill>
              <a:latin typeface="Lato"/>
              <a:ea typeface="Lato"/>
              <a:cs typeface="Lato"/>
              <a:sym typeface="Lato"/>
            </a:endParaRPr>
          </a:p>
          <a:p>
            <a:pPr marL="457200" marR="0" lvl="0" indent="0" algn="just" rtl="0">
              <a:lnSpc>
                <a:spcPct val="145833"/>
              </a:lnSpc>
              <a:spcBef>
                <a:spcPts val="0"/>
              </a:spcBef>
              <a:spcAft>
                <a:spcPts val="0"/>
              </a:spcAft>
              <a:buNone/>
            </a:pPr>
            <a:r>
              <a:rPr lang="en-US" sz="3400">
                <a:solidFill>
                  <a:srgbClr val="0D0D0D"/>
                </a:solidFill>
                <a:latin typeface="Lato"/>
                <a:ea typeface="Lato"/>
                <a:cs typeface="Lato"/>
                <a:sym typeface="Lato"/>
              </a:rPr>
              <a:t>Maximum: 343.11</a:t>
            </a:r>
            <a:endParaRPr sz="3400">
              <a:solidFill>
                <a:srgbClr val="0D0D0D"/>
              </a:solidFill>
              <a:latin typeface="Lato"/>
              <a:ea typeface="Lato"/>
              <a:cs typeface="Lato"/>
              <a:sym typeface="Lato"/>
            </a:endParaRPr>
          </a:p>
        </p:txBody>
      </p:sp>
      <p:sp>
        <p:nvSpPr>
          <p:cNvPr id="160" name="Google Shape;160;p10"/>
          <p:cNvSpPr txBox="1"/>
          <p:nvPr/>
        </p:nvSpPr>
        <p:spPr>
          <a:xfrm>
            <a:off x="9889652" y="8038650"/>
            <a:ext cx="2027400" cy="7695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200" b="1">
                <a:solidFill>
                  <a:schemeClr val="lt1"/>
                </a:solidFill>
                <a:latin typeface="Poppins"/>
                <a:ea typeface="Poppins"/>
                <a:cs typeface="Poppins"/>
                <a:sym typeface="Poppins"/>
              </a:rPr>
              <a:t>Correlation Analysis</a:t>
            </a:r>
            <a:endParaRPr sz="2200"/>
          </a:p>
        </p:txBody>
      </p:sp>
      <p:sp>
        <p:nvSpPr>
          <p:cNvPr id="161" name="Google Shape;161;p10"/>
          <p:cNvSpPr txBox="1"/>
          <p:nvPr/>
        </p:nvSpPr>
        <p:spPr>
          <a:xfrm>
            <a:off x="10491600" y="7101225"/>
            <a:ext cx="339600" cy="10158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6000" b="1">
                <a:solidFill>
                  <a:schemeClr val="lt1"/>
                </a:solidFill>
                <a:latin typeface="Poppins"/>
                <a:ea typeface="Poppins"/>
                <a:cs typeface="Poppins"/>
                <a:sym typeface="Poppins"/>
              </a:rPr>
              <a:t>4</a:t>
            </a:r>
            <a:endParaRPr/>
          </a:p>
        </p:txBody>
      </p:sp>
      <p:sp>
        <p:nvSpPr>
          <p:cNvPr id="162" name="Google Shape;162;p10"/>
          <p:cNvSpPr txBox="1"/>
          <p:nvPr/>
        </p:nvSpPr>
        <p:spPr>
          <a:xfrm>
            <a:off x="6806674" y="7739275"/>
            <a:ext cx="2027400" cy="7695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200" b="1">
                <a:solidFill>
                  <a:schemeClr val="lt1"/>
                </a:solidFill>
                <a:latin typeface="Poppins"/>
                <a:ea typeface="Poppins"/>
                <a:cs typeface="Poppins"/>
                <a:sym typeface="Poppins"/>
              </a:rPr>
              <a:t>Stationary Chek</a:t>
            </a:r>
            <a:endParaRPr sz="2200"/>
          </a:p>
        </p:txBody>
      </p:sp>
      <p:sp>
        <p:nvSpPr>
          <p:cNvPr id="163" name="Google Shape;163;p10"/>
          <p:cNvSpPr txBox="1"/>
          <p:nvPr/>
        </p:nvSpPr>
        <p:spPr>
          <a:xfrm>
            <a:off x="7697935" y="6850808"/>
            <a:ext cx="461700" cy="10158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6000" b="1">
                <a:solidFill>
                  <a:schemeClr val="lt1"/>
                </a:solidFill>
                <a:latin typeface="Poppins"/>
                <a:ea typeface="Poppins"/>
                <a:cs typeface="Poppins"/>
                <a:sym typeface="Poppins"/>
              </a:rPr>
              <a:t>3</a:t>
            </a:r>
            <a:endParaRPr/>
          </a:p>
        </p:txBody>
      </p:sp>
      <p:sp>
        <p:nvSpPr>
          <p:cNvPr id="164" name="Google Shape;164;p10"/>
          <p:cNvSpPr txBox="1"/>
          <p:nvPr/>
        </p:nvSpPr>
        <p:spPr>
          <a:xfrm>
            <a:off x="6902450" y="4114650"/>
            <a:ext cx="2143200" cy="7695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200" b="1">
                <a:solidFill>
                  <a:schemeClr val="lt1"/>
                </a:solidFill>
                <a:latin typeface="Poppins"/>
                <a:ea typeface="Poppins"/>
                <a:cs typeface="Poppins"/>
                <a:sym typeface="Poppins"/>
              </a:rPr>
              <a:t>Summary Statistics</a:t>
            </a:r>
            <a:endParaRPr sz="400"/>
          </a:p>
        </p:txBody>
      </p:sp>
      <p:sp>
        <p:nvSpPr>
          <p:cNvPr id="165" name="Google Shape;165;p10"/>
          <p:cNvSpPr txBox="1"/>
          <p:nvPr/>
        </p:nvSpPr>
        <p:spPr>
          <a:xfrm>
            <a:off x="7899991" y="3197344"/>
            <a:ext cx="304500" cy="8619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5000" b="1">
                <a:solidFill>
                  <a:schemeClr val="lt1"/>
                </a:solidFill>
                <a:latin typeface="Poppins"/>
                <a:ea typeface="Poppins"/>
                <a:cs typeface="Poppins"/>
                <a:sym typeface="Poppins"/>
              </a:rPr>
              <a:t>1</a:t>
            </a:r>
            <a:endParaRPr sz="400"/>
          </a:p>
        </p:txBody>
      </p:sp>
      <p:sp>
        <p:nvSpPr>
          <p:cNvPr id="166" name="Google Shape;166;p10"/>
          <p:cNvSpPr txBox="1"/>
          <p:nvPr/>
        </p:nvSpPr>
        <p:spPr>
          <a:xfrm>
            <a:off x="9896843" y="4990995"/>
            <a:ext cx="2165400" cy="6771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900" b="1">
                <a:solidFill>
                  <a:schemeClr val="lt1"/>
                </a:solidFill>
                <a:latin typeface="Poppins"/>
                <a:ea typeface="Poppins"/>
                <a:cs typeface="Poppins"/>
                <a:sym typeface="Poppins"/>
              </a:rPr>
              <a:t>Closing Prices over time</a:t>
            </a:r>
            <a:endParaRPr sz="100"/>
          </a:p>
        </p:txBody>
      </p:sp>
      <p:sp>
        <p:nvSpPr>
          <p:cNvPr id="167" name="Google Shape;167;p10"/>
          <p:cNvSpPr txBox="1"/>
          <p:nvPr/>
        </p:nvSpPr>
        <p:spPr>
          <a:xfrm>
            <a:off x="10738797" y="3991488"/>
            <a:ext cx="339600" cy="10158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6000" b="1">
                <a:solidFill>
                  <a:schemeClr val="lt1"/>
                </a:solidFill>
                <a:latin typeface="Poppins"/>
                <a:ea typeface="Poppins"/>
                <a:cs typeface="Poppins"/>
                <a:sym typeface="Poppins"/>
              </a:rPr>
              <a:t>2</a:t>
            </a:r>
            <a:endParaRPr/>
          </a:p>
        </p:txBody>
      </p:sp>
      <p:pic>
        <p:nvPicPr>
          <p:cNvPr id="168" name="Google Shape;168;p10"/>
          <p:cNvPicPr preferRelativeResize="0"/>
          <p:nvPr/>
        </p:nvPicPr>
        <p:blipFill>
          <a:blip r:embed="rId3">
            <a:alphaModFix/>
          </a:blip>
          <a:stretch>
            <a:fillRect/>
          </a:stretch>
        </p:blipFill>
        <p:spPr>
          <a:xfrm>
            <a:off x="22234525" y="11572875"/>
            <a:ext cx="2143125" cy="2143125"/>
          </a:xfrm>
          <a:prstGeom prst="rect">
            <a:avLst/>
          </a:prstGeom>
          <a:noFill/>
          <a:ln>
            <a:noFill/>
          </a:ln>
        </p:spPr>
      </p:pic>
      <p:pic>
        <p:nvPicPr>
          <p:cNvPr id="169" name="Google Shape;169;p10"/>
          <p:cNvPicPr preferRelativeResize="0"/>
          <p:nvPr/>
        </p:nvPicPr>
        <p:blipFill>
          <a:blip r:embed="rId4">
            <a:alphaModFix/>
          </a:blip>
          <a:stretch>
            <a:fillRect/>
          </a:stretch>
        </p:blipFill>
        <p:spPr>
          <a:xfrm>
            <a:off x="12480775" y="1854200"/>
            <a:ext cx="7493975" cy="4702750"/>
          </a:xfrm>
          <a:prstGeom prst="rect">
            <a:avLst/>
          </a:prstGeom>
          <a:noFill/>
          <a:ln>
            <a:noFill/>
          </a:ln>
        </p:spPr>
      </p:pic>
      <p:sp>
        <p:nvSpPr>
          <p:cNvPr id="170" name="Google Shape;170;p10"/>
          <p:cNvSpPr txBox="1"/>
          <p:nvPr/>
        </p:nvSpPr>
        <p:spPr>
          <a:xfrm>
            <a:off x="19974750" y="1854175"/>
            <a:ext cx="4376400" cy="4702800"/>
          </a:xfrm>
          <a:prstGeom prst="rect">
            <a:avLst/>
          </a:prstGeom>
          <a:noFill/>
          <a:ln>
            <a:noFill/>
          </a:ln>
        </p:spPr>
        <p:txBody>
          <a:bodyPr spcFirstLastPara="1" wrap="square" lIns="91425" tIns="91425" rIns="91425" bIns="91425" anchor="t" anchorCtr="0">
            <a:noAutofit/>
          </a:bodyPr>
          <a:lstStyle/>
          <a:p>
            <a:pPr marL="457200" lvl="0" indent="-431800" algn="l" rtl="0">
              <a:spcBef>
                <a:spcPts val="0"/>
              </a:spcBef>
              <a:spcAft>
                <a:spcPts val="0"/>
              </a:spcAft>
              <a:buClr>
                <a:srgbClr val="0D0D0D"/>
              </a:buClr>
              <a:buSzPts val="3200"/>
              <a:buFont typeface="Lato"/>
              <a:buChar char="●"/>
            </a:pPr>
            <a:r>
              <a:rPr lang="en-US" sz="3200">
                <a:solidFill>
                  <a:srgbClr val="0D0D0D"/>
                </a:solidFill>
                <a:latin typeface="Lato"/>
                <a:ea typeface="Lato"/>
                <a:cs typeface="Lato"/>
                <a:sym typeface="Lato"/>
              </a:rPr>
              <a:t>Target variable: Price</a:t>
            </a:r>
            <a:endParaRPr sz="3200">
              <a:solidFill>
                <a:srgbClr val="0D0D0D"/>
              </a:solidFill>
              <a:latin typeface="Lato"/>
              <a:ea typeface="Lato"/>
              <a:cs typeface="Lato"/>
              <a:sym typeface="Lato"/>
            </a:endParaRPr>
          </a:p>
          <a:p>
            <a:pPr marL="457200" lvl="0" indent="-431800" algn="l" rtl="0">
              <a:spcBef>
                <a:spcPts val="0"/>
              </a:spcBef>
              <a:spcAft>
                <a:spcPts val="0"/>
              </a:spcAft>
              <a:buClr>
                <a:srgbClr val="0D0D0D"/>
              </a:buClr>
              <a:buSzPts val="3200"/>
              <a:buFont typeface="Lato"/>
              <a:buChar char="●"/>
            </a:pPr>
            <a:r>
              <a:rPr lang="en-US" sz="3200">
                <a:solidFill>
                  <a:srgbClr val="0D0D0D"/>
                </a:solidFill>
                <a:latin typeface="Lato"/>
                <a:ea typeface="Lato"/>
                <a:cs typeface="Lato"/>
                <a:sym typeface="Lato"/>
              </a:rPr>
              <a:t>A substantial increase in stock prices, especially post-2013, reflecting Microsoft’s growth and market performance.</a:t>
            </a:r>
            <a:endParaRPr sz="3200">
              <a:solidFill>
                <a:srgbClr val="0D0D0D"/>
              </a:solidFill>
              <a:latin typeface="Lato Light"/>
              <a:ea typeface="Lato Light"/>
              <a:cs typeface="Lato Light"/>
              <a:sym typeface="Lato Light"/>
            </a:endParaRPr>
          </a:p>
        </p:txBody>
      </p:sp>
      <p:sp>
        <p:nvSpPr>
          <p:cNvPr id="171" name="Google Shape;171;p10"/>
          <p:cNvSpPr txBox="1"/>
          <p:nvPr/>
        </p:nvSpPr>
        <p:spPr>
          <a:xfrm>
            <a:off x="599250" y="7091050"/>
            <a:ext cx="5539200" cy="5426400"/>
          </a:xfrm>
          <a:prstGeom prst="rect">
            <a:avLst/>
          </a:prstGeom>
          <a:noFill/>
          <a:ln>
            <a:noFill/>
          </a:ln>
        </p:spPr>
        <p:txBody>
          <a:bodyPr spcFirstLastPara="1" wrap="square" lIns="91425" tIns="91425" rIns="91425" bIns="91425" anchor="t" anchorCtr="0">
            <a:noAutofit/>
          </a:bodyPr>
          <a:lstStyle/>
          <a:p>
            <a:pPr marL="457200" lvl="0" indent="-444500" algn="l" rtl="0">
              <a:spcBef>
                <a:spcPts val="0"/>
              </a:spcBef>
              <a:spcAft>
                <a:spcPts val="0"/>
              </a:spcAft>
              <a:buClr>
                <a:srgbClr val="0D0D0D"/>
              </a:buClr>
              <a:buSzPts val="3400"/>
              <a:buFont typeface="Lato Light"/>
              <a:buChar char="●"/>
            </a:pPr>
            <a:r>
              <a:rPr lang="en-US" sz="3400">
                <a:solidFill>
                  <a:srgbClr val="0D0D0D"/>
                </a:solidFill>
                <a:latin typeface="Lato"/>
                <a:ea typeface="Lato"/>
                <a:cs typeface="Lato"/>
                <a:sym typeface="Lato"/>
              </a:rPr>
              <a:t>ADF test result: Dickey-Fuller = -3.132, p-value = 0.09951.</a:t>
            </a:r>
            <a:endParaRPr sz="3400">
              <a:solidFill>
                <a:srgbClr val="0D0D0D"/>
              </a:solidFill>
              <a:latin typeface="Lato"/>
              <a:ea typeface="Lato"/>
              <a:cs typeface="Lato"/>
              <a:sym typeface="Lato"/>
            </a:endParaRPr>
          </a:p>
          <a:p>
            <a:pPr marL="457200" lvl="0" indent="-444500" algn="l" rtl="0">
              <a:spcBef>
                <a:spcPts val="0"/>
              </a:spcBef>
              <a:spcAft>
                <a:spcPts val="0"/>
              </a:spcAft>
              <a:buClr>
                <a:srgbClr val="0D0D0D"/>
              </a:buClr>
              <a:buSzPts val="3400"/>
              <a:buFont typeface="Lato Light"/>
              <a:buChar char="●"/>
            </a:pPr>
            <a:r>
              <a:rPr lang="en-US" sz="3400">
                <a:solidFill>
                  <a:srgbClr val="0D0D0D"/>
                </a:solidFill>
                <a:latin typeface="Lato"/>
                <a:ea typeface="Lato"/>
                <a:cs typeface="Lato"/>
                <a:sym typeface="Lato"/>
              </a:rPr>
              <a:t>The series is non-stationary (p-value&gt;0.05), indicating the need for differencing and transformation for time series modeling.</a:t>
            </a:r>
            <a:endParaRPr sz="3400">
              <a:solidFill>
                <a:srgbClr val="0D0D0D"/>
              </a:solidFill>
              <a:latin typeface="Lato"/>
              <a:ea typeface="Lato"/>
              <a:cs typeface="Lato"/>
              <a:sym typeface="Lato"/>
            </a:endParaRPr>
          </a:p>
        </p:txBody>
      </p:sp>
      <p:pic>
        <p:nvPicPr>
          <p:cNvPr id="172" name="Google Shape;172;p10"/>
          <p:cNvPicPr preferRelativeResize="0"/>
          <p:nvPr/>
        </p:nvPicPr>
        <p:blipFill>
          <a:blip r:embed="rId5">
            <a:alphaModFix/>
          </a:blip>
          <a:stretch>
            <a:fillRect/>
          </a:stretch>
        </p:blipFill>
        <p:spPr>
          <a:xfrm>
            <a:off x="12647575" y="6718725"/>
            <a:ext cx="6178613" cy="5565356"/>
          </a:xfrm>
          <a:prstGeom prst="rect">
            <a:avLst/>
          </a:prstGeom>
          <a:noFill/>
          <a:ln>
            <a:noFill/>
          </a:ln>
        </p:spPr>
      </p:pic>
      <p:sp>
        <p:nvSpPr>
          <p:cNvPr id="173" name="Google Shape;173;p10"/>
          <p:cNvSpPr txBox="1"/>
          <p:nvPr/>
        </p:nvSpPr>
        <p:spPr>
          <a:xfrm>
            <a:off x="19195825" y="7017725"/>
            <a:ext cx="4860600" cy="4702800"/>
          </a:xfrm>
          <a:prstGeom prst="rect">
            <a:avLst/>
          </a:prstGeom>
          <a:noFill/>
          <a:ln>
            <a:noFill/>
          </a:ln>
        </p:spPr>
        <p:txBody>
          <a:bodyPr spcFirstLastPara="1" wrap="square" lIns="91425" tIns="91425" rIns="91425" bIns="91425" anchor="t" anchorCtr="0">
            <a:noAutofit/>
          </a:bodyPr>
          <a:lstStyle/>
          <a:p>
            <a:pPr marL="457200" lvl="0" indent="-425450" algn="l" rtl="0">
              <a:spcBef>
                <a:spcPts val="0"/>
              </a:spcBef>
              <a:spcAft>
                <a:spcPts val="0"/>
              </a:spcAft>
              <a:buClr>
                <a:srgbClr val="0D0D0D"/>
              </a:buClr>
              <a:buSzPts val="3100"/>
              <a:buFont typeface="Lato"/>
              <a:buChar char="●"/>
            </a:pPr>
            <a:r>
              <a:rPr lang="en-US" sz="3100">
                <a:solidFill>
                  <a:srgbClr val="0D0D0D"/>
                </a:solidFill>
                <a:latin typeface="Lato"/>
                <a:ea typeface="Lato"/>
                <a:cs typeface="Lato"/>
                <a:sym typeface="Lato"/>
              </a:rPr>
              <a:t>High positive correlations among price-related columns (Price, Open, High, Low).</a:t>
            </a:r>
            <a:endParaRPr sz="3100">
              <a:solidFill>
                <a:srgbClr val="0D0D0D"/>
              </a:solidFill>
              <a:latin typeface="Lato"/>
              <a:ea typeface="Lato"/>
              <a:cs typeface="Lato"/>
              <a:sym typeface="Lato"/>
            </a:endParaRPr>
          </a:p>
          <a:p>
            <a:pPr marL="457200" lvl="0" indent="-425450" algn="l" rtl="0">
              <a:spcBef>
                <a:spcPts val="0"/>
              </a:spcBef>
              <a:spcAft>
                <a:spcPts val="0"/>
              </a:spcAft>
              <a:buClr>
                <a:srgbClr val="0D0D0D"/>
              </a:buClr>
              <a:buSzPts val="3100"/>
              <a:buFont typeface="Lato"/>
              <a:buChar char="●"/>
            </a:pPr>
            <a:r>
              <a:rPr lang="en-US" sz="3100">
                <a:solidFill>
                  <a:srgbClr val="0D0D0D"/>
                </a:solidFill>
                <a:latin typeface="Lato"/>
                <a:ea typeface="Lato"/>
                <a:cs typeface="Lato"/>
                <a:sym typeface="Lato"/>
              </a:rPr>
              <a:t>Moderate correlation between Price and Volume, indicating some relationship between trading activity and stock price.</a:t>
            </a:r>
            <a:endParaRPr sz="3100">
              <a:solidFill>
                <a:srgbClr val="0D0D0D"/>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1"/>
          <p:cNvSpPr/>
          <p:nvPr/>
        </p:nvSpPr>
        <p:spPr>
          <a:xfrm>
            <a:off x="8806590" y="3974665"/>
            <a:ext cx="3382111" cy="3405186"/>
          </a:xfrm>
          <a:custGeom>
            <a:avLst/>
            <a:gdLst/>
            <a:ahLst/>
            <a:cxnLst/>
            <a:rect l="l" t="t" r="r" b="b"/>
            <a:pathLst>
              <a:path w="20595" h="21600" extrusionOk="0">
                <a:moveTo>
                  <a:pt x="10297" y="0"/>
                </a:moveTo>
                <a:cubicBezTo>
                  <a:pt x="7662" y="0"/>
                  <a:pt x="5027" y="1055"/>
                  <a:pt x="3016" y="3164"/>
                </a:cubicBezTo>
                <a:cubicBezTo>
                  <a:pt x="-1005" y="7382"/>
                  <a:pt x="-1005" y="14218"/>
                  <a:pt x="3016" y="18436"/>
                </a:cubicBezTo>
                <a:cubicBezTo>
                  <a:pt x="5027" y="20544"/>
                  <a:pt x="7660" y="21599"/>
                  <a:pt x="10295" y="21600"/>
                </a:cubicBezTo>
                <a:cubicBezTo>
                  <a:pt x="10290" y="18829"/>
                  <a:pt x="11296" y="16056"/>
                  <a:pt x="13312" y="13942"/>
                </a:cubicBezTo>
                <a:cubicBezTo>
                  <a:pt x="15322" y="11833"/>
                  <a:pt x="17960" y="10778"/>
                  <a:pt x="20595" y="10778"/>
                </a:cubicBezTo>
                <a:cubicBezTo>
                  <a:pt x="20590" y="8021"/>
                  <a:pt x="19584" y="5267"/>
                  <a:pt x="17578" y="3164"/>
                </a:cubicBezTo>
                <a:cubicBezTo>
                  <a:pt x="15568" y="1055"/>
                  <a:pt x="12933" y="0"/>
                  <a:pt x="10297" y="0"/>
                </a:cubicBezTo>
                <a:close/>
              </a:path>
            </a:pathLst>
          </a:custGeom>
          <a:solidFill>
            <a:schemeClr val="accent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79" name="Google Shape;179;p11"/>
          <p:cNvSpPr/>
          <p:nvPr/>
        </p:nvSpPr>
        <p:spPr>
          <a:xfrm>
            <a:off x="10497791" y="2275397"/>
            <a:ext cx="3382008" cy="3405078"/>
          </a:xfrm>
          <a:custGeom>
            <a:avLst/>
            <a:gdLst/>
            <a:ahLst/>
            <a:cxnLst/>
            <a:rect l="l" t="t" r="r" b="b"/>
            <a:pathLst>
              <a:path w="20595" h="21600" extrusionOk="0">
                <a:moveTo>
                  <a:pt x="10296" y="0"/>
                </a:moveTo>
                <a:cubicBezTo>
                  <a:pt x="7661" y="0"/>
                  <a:pt x="5025" y="1055"/>
                  <a:pt x="3014" y="3164"/>
                </a:cubicBezTo>
                <a:cubicBezTo>
                  <a:pt x="1009" y="5268"/>
                  <a:pt x="5" y="8023"/>
                  <a:pt x="0" y="10780"/>
                </a:cubicBezTo>
                <a:cubicBezTo>
                  <a:pt x="2635" y="10780"/>
                  <a:pt x="5271" y="11835"/>
                  <a:pt x="7282" y="13944"/>
                </a:cubicBezTo>
                <a:cubicBezTo>
                  <a:pt x="9298" y="16058"/>
                  <a:pt x="10302" y="18829"/>
                  <a:pt x="10296" y="21600"/>
                </a:cubicBezTo>
                <a:cubicBezTo>
                  <a:pt x="12932" y="21600"/>
                  <a:pt x="15568" y="20547"/>
                  <a:pt x="17578" y="18439"/>
                </a:cubicBezTo>
                <a:cubicBezTo>
                  <a:pt x="21600" y="14221"/>
                  <a:pt x="21600" y="7382"/>
                  <a:pt x="17578" y="3164"/>
                </a:cubicBezTo>
                <a:cubicBezTo>
                  <a:pt x="15568" y="1055"/>
                  <a:pt x="12932" y="0"/>
                  <a:pt x="10296" y="0"/>
                </a:cubicBezTo>
                <a:close/>
              </a:path>
            </a:pathLst>
          </a:custGeom>
          <a:solidFill>
            <a:schemeClr val="accent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80" name="Google Shape;180;p11"/>
          <p:cNvSpPr/>
          <p:nvPr/>
        </p:nvSpPr>
        <p:spPr>
          <a:xfrm>
            <a:off x="12188643" y="3974746"/>
            <a:ext cx="3382420" cy="3404971"/>
          </a:xfrm>
          <a:custGeom>
            <a:avLst/>
            <a:gdLst/>
            <a:ahLst/>
            <a:cxnLst/>
            <a:rect l="l" t="t" r="r" b="b"/>
            <a:pathLst>
              <a:path w="20595" h="20595" extrusionOk="0">
                <a:moveTo>
                  <a:pt x="10298" y="0"/>
                </a:moveTo>
                <a:cubicBezTo>
                  <a:pt x="10303" y="2642"/>
                  <a:pt x="9297" y="5287"/>
                  <a:pt x="7281" y="7303"/>
                </a:cubicBezTo>
                <a:cubicBezTo>
                  <a:pt x="5271" y="9313"/>
                  <a:pt x="2635" y="10317"/>
                  <a:pt x="0" y="10317"/>
                </a:cubicBezTo>
                <a:cubicBezTo>
                  <a:pt x="5" y="12946"/>
                  <a:pt x="1011" y="15573"/>
                  <a:pt x="3017" y="17578"/>
                </a:cubicBezTo>
                <a:cubicBezTo>
                  <a:pt x="7038" y="21600"/>
                  <a:pt x="13558" y="21600"/>
                  <a:pt x="17579" y="17578"/>
                </a:cubicBezTo>
                <a:cubicBezTo>
                  <a:pt x="21600" y="13557"/>
                  <a:pt x="21600" y="7039"/>
                  <a:pt x="17579" y="3017"/>
                </a:cubicBezTo>
                <a:cubicBezTo>
                  <a:pt x="15568" y="1006"/>
                  <a:pt x="12933" y="0"/>
                  <a:pt x="10298" y="0"/>
                </a:cubicBezTo>
                <a:close/>
              </a:path>
            </a:pathLst>
          </a:custGeom>
          <a:solidFill>
            <a:schemeClr val="accent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81" name="Google Shape;181;p11"/>
          <p:cNvSpPr/>
          <p:nvPr/>
        </p:nvSpPr>
        <p:spPr>
          <a:xfrm>
            <a:off x="10497496" y="5683134"/>
            <a:ext cx="3382420" cy="3405383"/>
          </a:xfrm>
          <a:custGeom>
            <a:avLst/>
            <a:gdLst/>
            <a:ahLst/>
            <a:cxnLst/>
            <a:rect l="l" t="t" r="r" b="b"/>
            <a:pathLst>
              <a:path w="20595" h="20595" extrusionOk="0">
                <a:moveTo>
                  <a:pt x="10297" y="0"/>
                </a:moveTo>
                <a:cubicBezTo>
                  <a:pt x="7662" y="0"/>
                  <a:pt x="5027" y="1006"/>
                  <a:pt x="3016" y="3017"/>
                </a:cubicBezTo>
                <a:cubicBezTo>
                  <a:pt x="-1005" y="7038"/>
                  <a:pt x="-1005" y="13558"/>
                  <a:pt x="3016" y="17579"/>
                </a:cubicBezTo>
                <a:cubicBezTo>
                  <a:pt x="7037" y="21600"/>
                  <a:pt x="13557" y="21600"/>
                  <a:pt x="17578" y="17579"/>
                </a:cubicBezTo>
                <a:cubicBezTo>
                  <a:pt x="19584" y="15574"/>
                  <a:pt x="20590" y="12947"/>
                  <a:pt x="20595" y="10318"/>
                </a:cubicBezTo>
                <a:cubicBezTo>
                  <a:pt x="17960" y="10318"/>
                  <a:pt x="15324" y="9312"/>
                  <a:pt x="13314" y="7302"/>
                </a:cubicBezTo>
                <a:cubicBezTo>
                  <a:pt x="11298" y="5286"/>
                  <a:pt x="10292" y="2642"/>
                  <a:pt x="10297" y="0"/>
                </a:cubicBezTo>
                <a:close/>
              </a:path>
            </a:pathLst>
          </a:custGeom>
          <a:solidFill>
            <a:schemeClr val="accent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182" name="Google Shape;182;p11"/>
          <p:cNvSpPr txBox="1"/>
          <p:nvPr/>
        </p:nvSpPr>
        <p:spPr>
          <a:xfrm>
            <a:off x="6417854" y="582539"/>
            <a:ext cx="11541942"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Data Processing</a:t>
            </a:r>
            <a:endParaRPr/>
          </a:p>
        </p:txBody>
      </p:sp>
      <p:sp>
        <p:nvSpPr>
          <p:cNvPr id="183" name="Google Shape;183;p11"/>
          <p:cNvSpPr txBox="1"/>
          <p:nvPr/>
        </p:nvSpPr>
        <p:spPr>
          <a:xfrm>
            <a:off x="11871611" y="3124092"/>
            <a:ext cx="617700" cy="10158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6000" b="1">
                <a:solidFill>
                  <a:schemeClr val="lt1"/>
                </a:solidFill>
                <a:latin typeface="Poppins"/>
                <a:ea typeface="Poppins"/>
                <a:cs typeface="Poppins"/>
                <a:sym typeface="Poppins"/>
              </a:rPr>
              <a:t>1</a:t>
            </a:r>
            <a:endParaRPr/>
          </a:p>
        </p:txBody>
      </p:sp>
      <p:sp>
        <p:nvSpPr>
          <p:cNvPr id="184" name="Google Shape;184;p11"/>
          <p:cNvSpPr txBox="1"/>
          <p:nvPr/>
        </p:nvSpPr>
        <p:spPr>
          <a:xfrm>
            <a:off x="11815740" y="6563474"/>
            <a:ext cx="729600" cy="10158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6000" b="1">
                <a:solidFill>
                  <a:schemeClr val="lt1"/>
                </a:solidFill>
                <a:latin typeface="Poppins"/>
                <a:ea typeface="Poppins"/>
                <a:cs typeface="Poppins"/>
                <a:sym typeface="Poppins"/>
              </a:rPr>
              <a:t>3</a:t>
            </a:r>
            <a:endParaRPr/>
          </a:p>
        </p:txBody>
      </p:sp>
      <p:sp>
        <p:nvSpPr>
          <p:cNvPr id="185" name="Google Shape;185;p11"/>
          <p:cNvSpPr txBox="1"/>
          <p:nvPr/>
        </p:nvSpPr>
        <p:spPr>
          <a:xfrm>
            <a:off x="13599025" y="4823276"/>
            <a:ext cx="765000" cy="10158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6000" b="1">
                <a:solidFill>
                  <a:schemeClr val="lt1"/>
                </a:solidFill>
                <a:latin typeface="Poppins"/>
                <a:ea typeface="Poppins"/>
                <a:cs typeface="Poppins"/>
                <a:sym typeface="Poppins"/>
              </a:rPr>
              <a:t>2</a:t>
            </a:r>
            <a:endParaRPr/>
          </a:p>
        </p:txBody>
      </p:sp>
      <p:sp>
        <p:nvSpPr>
          <p:cNvPr id="186" name="Google Shape;186;p11"/>
          <p:cNvSpPr txBox="1"/>
          <p:nvPr/>
        </p:nvSpPr>
        <p:spPr>
          <a:xfrm>
            <a:off x="9940307" y="4821201"/>
            <a:ext cx="765000" cy="10158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6000" b="1">
                <a:solidFill>
                  <a:schemeClr val="lt1"/>
                </a:solidFill>
                <a:latin typeface="Poppins"/>
                <a:ea typeface="Poppins"/>
                <a:cs typeface="Poppins"/>
                <a:sym typeface="Poppins"/>
              </a:rPr>
              <a:t>4</a:t>
            </a:r>
            <a:endParaRPr/>
          </a:p>
        </p:txBody>
      </p:sp>
      <p:sp>
        <p:nvSpPr>
          <p:cNvPr id="187" name="Google Shape;187;p11"/>
          <p:cNvSpPr txBox="1"/>
          <p:nvPr/>
        </p:nvSpPr>
        <p:spPr>
          <a:xfrm>
            <a:off x="16037037" y="8210656"/>
            <a:ext cx="4827000" cy="5850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200" b="1">
                <a:solidFill>
                  <a:schemeClr val="accent3"/>
                </a:solidFill>
                <a:latin typeface="Poppins"/>
                <a:ea typeface="Poppins"/>
                <a:cs typeface="Poppins"/>
                <a:sym typeface="Poppins"/>
              </a:rPr>
              <a:t>Stationarity Check</a:t>
            </a:r>
            <a:endParaRPr/>
          </a:p>
        </p:txBody>
      </p:sp>
      <p:sp>
        <p:nvSpPr>
          <p:cNvPr id="188" name="Google Shape;188;p11"/>
          <p:cNvSpPr txBox="1"/>
          <p:nvPr/>
        </p:nvSpPr>
        <p:spPr>
          <a:xfrm>
            <a:off x="9774325" y="9726006"/>
            <a:ext cx="4589700" cy="5850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200" b="1">
                <a:solidFill>
                  <a:schemeClr val="accent4"/>
                </a:solidFill>
                <a:latin typeface="Poppins"/>
                <a:ea typeface="Poppins"/>
                <a:cs typeface="Poppins"/>
                <a:sym typeface="Poppins"/>
              </a:rPr>
              <a:t>Transformations</a:t>
            </a:r>
            <a:endParaRPr/>
          </a:p>
        </p:txBody>
      </p:sp>
      <p:sp>
        <p:nvSpPr>
          <p:cNvPr id="189" name="Google Shape;189;p11"/>
          <p:cNvSpPr txBox="1"/>
          <p:nvPr/>
        </p:nvSpPr>
        <p:spPr>
          <a:xfrm>
            <a:off x="15992337" y="1951683"/>
            <a:ext cx="4871700" cy="5850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200" b="1">
                <a:solidFill>
                  <a:schemeClr val="accent2"/>
                </a:solidFill>
                <a:latin typeface="Poppins"/>
                <a:ea typeface="Poppins"/>
                <a:cs typeface="Poppins"/>
                <a:sym typeface="Poppins"/>
              </a:rPr>
              <a:t>Data Cleaning</a:t>
            </a:r>
            <a:endParaRPr/>
          </a:p>
        </p:txBody>
      </p:sp>
      <p:sp>
        <p:nvSpPr>
          <p:cNvPr id="190" name="Google Shape;190;p11"/>
          <p:cNvSpPr txBox="1"/>
          <p:nvPr/>
        </p:nvSpPr>
        <p:spPr>
          <a:xfrm>
            <a:off x="2338300" y="2275408"/>
            <a:ext cx="4632900" cy="5850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200" b="1">
                <a:solidFill>
                  <a:schemeClr val="accent1"/>
                </a:solidFill>
                <a:latin typeface="Poppins"/>
                <a:ea typeface="Poppins"/>
                <a:cs typeface="Poppins"/>
                <a:sym typeface="Poppins"/>
              </a:rPr>
              <a:t>Anomaly Detection</a:t>
            </a:r>
            <a:endParaRPr/>
          </a:p>
        </p:txBody>
      </p:sp>
      <p:pic>
        <p:nvPicPr>
          <p:cNvPr id="191" name="Google Shape;191;p11"/>
          <p:cNvPicPr preferRelativeResize="0"/>
          <p:nvPr/>
        </p:nvPicPr>
        <p:blipFill>
          <a:blip r:embed="rId3">
            <a:alphaModFix/>
          </a:blip>
          <a:stretch>
            <a:fillRect/>
          </a:stretch>
        </p:blipFill>
        <p:spPr>
          <a:xfrm>
            <a:off x="1381325" y="3124108"/>
            <a:ext cx="6546855" cy="4046002"/>
          </a:xfrm>
          <a:prstGeom prst="rect">
            <a:avLst/>
          </a:prstGeom>
          <a:noFill/>
          <a:ln>
            <a:noFill/>
          </a:ln>
        </p:spPr>
      </p:pic>
      <p:sp>
        <p:nvSpPr>
          <p:cNvPr id="192" name="Google Shape;192;p11"/>
          <p:cNvSpPr txBox="1"/>
          <p:nvPr/>
        </p:nvSpPr>
        <p:spPr>
          <a:xfrm>
            <a:off x="484575" y="6975225"/>
            <a:ext cx="7941000" cy="42543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Clr>
                <a:srgbClr val="0D0D0D"/>
              </a:buClr>
              <a:buSzPts val="3000"/>
              <a:buFont typeface="Lato"/>
              <a:buChar char="●"/>
            </a:pPr>
            <a:r>
              <a:rPr lang="en-US" sz="3000">
                <a:solidFill>
                  <a:srgbClr val="0D0D0D"/>
                </a:solidFill>
                <a:latin typeface="Lato"/>
                <a:ea typeface="Lato"/>
                <a:cs typeface="Lato"/>
                <a:sym typeface="Lato"/>
              </a:rPr>
              <a:t>The majority of stock prices are within the interquartile range (IQR), between approximately $0 and $50.</a:t>
            </a:r>
            <a:endParaRPr sz="3000">
              <a:solidFill>
                <a:srgbClr val="0D0D0D"/>
              </a:solidFill>
              <a:latin typeface="Lato"/>
              <a:ea typeface="Lato"/>
              <a:cs typeface="Lato"/>
              <a:sym typeface="Lato"/>
            </a:endParaRPr>
          </a:p>
          <a:p>
            <a:pPr marL="457200" lvl="0" indent="0" algn="l" rtl="0">
              <a:spcBef>
                <a:spcPts val="0"/>
              </a:spcBef>
              <a:spcAft>
                <a:spcPts val="0"/>
              </a:spcAft>
              <a:buNone/>
            </a:pPr>
            <a:endParaRPr sz="3000">
              <a:solidFill>
                <a:srgbClr val="0D0D0D"/>
              </a:solidFill>
              <a:latin typeface="Lato"/>
              <a:ea typeface="Lato"/>
              <a:cs typeface="Lato"/>
              <a:sym typeface="Lato"/>
            </a:endParaRPr>
          </a:p>
          <a:p>
            <a:pPr marL="457200" lvl="0" indent="-419100" algn="l" rtl="0">
              <a:spcBef>
                <a:spcPts val="0"/>
              </a:spcBef>
              <a:spcAft>
                <a:spcPts val="0"/>
              </a:spcAft>
              <a:buClr>
                <a:srgbClr val="0D0D0D"/>
              </a:buClr>
              <a:buSzPts val="3000"/>
              <a:buFont typeface="Lato"/>
              <a:buChar char="●"/>
            </a:pPr>
            <a:r>
              <a:rPr lang="en-US" sz="3000">
                <a:solidFill>
                  <a:srgbClr val="0D0D0D"/>
                </a:solidFill>
                <a:latin typeface="Lato"/>
                <a:ea typeface="Lato"/>
                <a:cs typeface="Lato"/>
                <a:sym typeface="Lato"/>
              </a:rPr>
              <a:t>Significant number of outliers are observed above $75, indicating periods of rapid stock price increase.</a:t>
            </a:r>
            <a:endParaRPr sz="3000">
              <a:solidFill>
                <a:srgbClr val="0D0D0D"/>
              </a:solidFill>
              <a:latin typeface="Lato"/>
              <a:ea typeface="Lato"/>
              <a:cs typeface="Lato"/>
              <a:sym typeface="Lato"/>
            </a:endParaRPr>
          </a:p>
        </p:txBody>
      </p:sp>
      <p:sp>
        <p:nvSpPr>
          <p:cNvPr id="193" name="Google Shape;193;p11"/>
          <p:cNvSpPr txBox="1"/>
          <p:nvPr/>
        </p:nvSpPr>
        <p:spPr>
          <a:xfrm>
            <a:off x="15570850" y="2929048"/>
            <a:ext cx="7941000" cy="38442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Clr>
                <a:srgbClr val="0D0D0D"/>
              </a:buClr>
              <a:buSzPts val="3000"/>
              <a:buFont typeface="Lato"/>
              <a:buChar char="●"/>
            </a:pPr>
            <a:r>
              <a:rPr lang="en-US" sz="3000">
                <a:solidFill>
                  <a:srgbClr val="0D0D0D"/>
                </a:solidFill>
                <a:latin typeface="Lato"/>
                <a:ea typeface="Lato"/>
                <a:cs typeface="Lato"/>
                <a:sym typeface="Lato"/>
              </a:rPr>
              <a:t>Removed detected outliers to clean the dataset.</a:t>
            </a:r>
            <a:endParaRPr sz="3000">
              <a:solidFill>
                <a:srgbClr val="0D0D0D"/>
              </a:solidFill>
              <a:latin typeface="Lato"/>
              <a:ea typeface="Lato"/>
              <a:cs typeface="Lato"/>
              <a:sym typeface="Lato"/>
            </a:endParaRPr>
          </a:p>
          <a:p>
            <a:pPr marL="457200" lvl="0" indent="0" algn="l" rtl="0">
              <a:spcBef>
                <a:spcPts val="0"/>
              </a:spcBef>
              <a:spcAft>
                <a:spcPts val="0"/>
              </a:spcAft>
              <a:buNone/>
            </a:pPr>
            <a:endParaRPr sz="3000">
              <a:solidFill>
                <a:srgbClr val="0D0D0D"/>
              </a:solidFill>
              <a:latin typeface="Lato"/>
              <a:ea typeface="Lato"/>
              <a:cs typeface="Lato"/>
              <a:sym typeface="Lato"/>
            </a:endParaRPr>
          </a:p>
          <a:p>
            <a:pPr marL="457200" lvl="0" indent="-419100" algn="l" rtl="0">
              <a:spcBef>
                <a:spcPts val="0"/>
              </a:spcBef>
              <a:spcAft>
                <a:spcPts val="0"/>
              </a:spcAft>
              <a:buClr>
                <a:srgbClr val="0D0D0D"/>
              </a:buClr>
              <a:buSzPts val="3000"/>
              <a:buFont typeface="Lato"/>
              <a:buChar char="●"/>
            </a:pPr>
            <a:r>
              <a:rPr lang="en-US" sz="3000">
                <a:solidFill>
                  <a:srgbClr val="0D0D0D"/>
                </a:solidFill>
                <a:latin typeface="Lato"/>
                <a:ea typeface="Lato"/>
                <a:cs typeface="Lato"/>
                <a:sym typeface="Lato"/>
              </a:rPr>
              <a:t>Checked for missing values and applied linear interpolation (na.approx) for imputation.</a:t>
            </a:r>
            <a:endParaRPr sz="3000">
              <a:solidFill>
                <a:srgbClr val="0D0D0D"/>
              </a:solidFill>
              <a:latin typeface="Lato"/>
              <a:ea typeface="Lato"/>
              <a:cs typeface="Lato"/>
              <a:sym typeface="Lato"/>
            </a:endParaRPr>
          </a:p>
          <a:p>
            <a:pPr marL="457200" lvl="0" indent="0" algn="l" rtl="0">
              <a:spcBef>
                <a:spcPts val="0"/>
              </a:spcBef>
              <a:spcAft>
                <a:spcPts val="0"/>
              </a:spcAft>
              <a:buNone/>
            </a:pPr>
            <a:endParaRPr sz="3000">
              <a:solidFill>
                <a:srgbClr val="0D0D0D"/>
              </a:solidFill>
              <a:latin typeface="Lato"/>
              <a:ea typeface="Lato"/>
              <a:cs typeface="Lato"/>
              <a:sym typeface="Lato"/>
            </a:endParaRPr>
          </a:p>
          <a:p>
            <a:pPr marL="457200" lvl="0" indent="-419100" algn="l" rtl="0">
              <a:spcBef>
                <a:spcPts val="0"/>
              </a:spcBef>
              <a:spcAft>
                <a:spcPts val="0"/>
              </a:spcAft>
              <a:buClr>
                <a:srgbClr val="0D0D0D"/>
              </a:buClr>
              <a:buSzPts val="3000"/>
              <a:buFont typeface="Lato"/>
              <a:buChar char="●"/>
            </a:pPr>
            <a:r>
              <a:rPr lang="en-US" sz="3000">
                <a:solidFill>
                  <a:srgbClr val="0D0D0D"/>
                </a:solidFill>
                <a:latin typeface="Lato"/>
                <a:ea typeface="Lato"/>
                <a:cs typeface="Lato"/>
                <a:sym typeface="Lato"/>
              </a:rPr>
              <a:t>Ensured only numeric columns were imputed.</a:t>
            </a:r>
            <a:endParaRPr sz="3000">
              <a:solidFill>
                <a:srgbClr val="0D0D0D"/>
              </a:solidFill>
              <a:latin typeface="Lato"/>
              <a:ea typeface="Lato"/>
              <a:cs typeface="Lato"/>
              <a:sym typeface="Lato"/>
            </a:endParaRPr>
          </a:p>
        </p:txBody>
      </p:sp>
      <p:sp>
        <p:nvSpPr>
          <p:cNvPr id="194" name="Google Shape;194;p11"/>
          <p:cNvSpPr txBox="1"/>
          <p:nvPr/>
        </p:nvSpPr>
        <p:spPr>
          <a:xfrm>
            <a:off x="8098675" y="10562300"/>
            <a:ext cx="7389600" cy="34050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Clr>
                <a:srgbClr val="0D0D0D"/>
              </a:buClr>
              <a:buSzPts val="3000"/>
              <a:buFont typeface="Lato"/>
              <a:buChar char="●"/>
            </a:pPr>
            <a:r>
              <a:rPr lang="en-US" sz="3000">
                <a:solidFill>
                  <a:srgbClr val="0D0D0D"/>
                </a:solidFill>
                <a:latin typeface="Lato"/>
                <a:ea typeface="Lato"/>
                <a:cs typeface="Lato"/>
                <a:sym typeface="Lato"/>
              </a:rPr>
              <a:t>Applied differencing to the closing prices to make the series stationary.</a:t>
            </a:r>
            <a:endParaRPr sz="3000">
              <a:solidFill>
                <a:srgbClr val="0D0D0D"/>
              </a:solidFill>
              <a:latin typeface="Lato"/>
              <a:ea typeface="Lato"/>
              <a:cs typeface="Lato"/>
              <a:sym typeface="Lato"/>
            </a:endParaRPr>
          </a:p>
          <a:p>
            <a:pPr marL="457200" lvl="0" indent="0" algn="l" rtl="0">
              <a:spcBef>
                <a:spcPts val="0"/>
              </a:spcBef>
              <a:spcAft>
                <a:spcPts val="0"/>
              </a:spcAft>
              <a:buNone/>
            </a:pPr>
            <a:endParaRPr sz="3000">
              <a:solidFill>
                <a:srgbClr val="0D0D0D"/>
              </a:solidFill>
              <a:latin typeface="Lato"/>
              <a:ea typeface="Lato"/>
              <a:cs typeface="Lato"/>
              <a:sym typeface="Lato"/>
            </a:endParaRPr>
          </a:p>
          <a:p>
            <a:pPr marL="457200" lvl="0" indent="-419100" algn="l" rtl="0">
              <a:spcBef>
                <a:spcPts val="0"/>
              </a:spcBef>
              <a:spcAft>
                <a:spcPts val="0"/>
              </a:spcAft>
              <a:buClr>
                <a:srgbClr val="0D0D0D"/>
              </a:buClr>
              <a:buSzPts val="3000"/>
              <a:buFont typeface="Lato"/>
              <a:buChar char="●"/>
            </a:pPr>
            <a:r>
              <a:rPr lang="en-US" sz="3000">
                <a:solidFill>
                  <a:srgbClr val="0D0D0D"/>
                </a:solidFill>
                <a:latin typeface="Lato"/>
                <a:ea typeface="Lato"/>
                <a:cs typeface="Lato"/>
                <a:sym typeface="Lato"/>
              </a:rPr>
              <a:t>Removed NA values introduced by differencing.</a:t>
            </a:r>
            <a:endParaRPr sz="3000">
              <a:solidFill>
                <a:srgbClr val="0D0D0D"/>
              </a:solidFill>
              <a:latin typeface="Lato"/>
              <a:ea typeface="Lato"/>
              <a:cs typeface="Lato"/>
              <a:sym typeface="Lato"/>
            </a:endParaRPr>
          </a:p>
          <a:p>
            <a:pPr marL="457200" lvl="0" indent="0" algn="l" rtl="0">
              <a:spcBef>
                <a:spcPts val="0"/>
              </a:spcBef>
              <a:spcAft>
                <a:spcPts val="0"/>
              </a:spcAft>
              <a:buNone/>
            </a:pPr>
            <a:endParaRPr sz="3000">
              <a:solidFill>
                <a:srgbClr val="0D0D0D"/>
              </a:solidFill>
              <a:latin typeface="Lato"/>
              <a:ea typeface="Lato"/>
              <a:cs typeface="Lato"/>
              <a:sym typeface="Lato"/>
            </a:endParaRPr>
          </a:p>
        </p:txBody>
      </p:sp>
      <p:sp>
        <p:nvSpPr>
          <p:cNvPr id="195" name="Google Shape;195;p11"/>
          <p:cNvSpPr txBox="1"/>
          <p:nvPr/>
        </p:nvSpPr>
        <p:spPr>
          <a:xfrm>
            <a:off x="15570850" y="9055894"/>
            <a:ext cx="7941000" cy="25107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Clr>
                <a:srgbClr val="0D0D0D"/>
              </a:buClr>
              <a:buSzPts val="3000"/>
              <a:buFont typeface="Lato"/>
              <a:buChar char="●"/>
            </a:pPr>
            <a:r>
              <a:rPr lang="en-US" sz="3000">
                <a:solidFill>
                  <a:srgbClr val="0D0D0D"/>
                </a:solidFill>
                <a:latin typeface="Lato"/>
                <a:ea typeface="Lato"/>
                <a:cs typeface="Lato"/>
                <a:sym typeface="Lato"/>
              </a:rPr>
              <a:t>Performed Augmented Dickey-Fuller (ADF) test on differenced data.</a:t>
            </a:r>
            <a:endParaRPr sz="3000">
              <a:solidFill>
                <a:srgbClr val="0D0D0D"/>
              </a:solidFill>
              <a:latin typeface="Lato"/>
              <a:ea typeface="Lato"/>
              <a:cs typeface="Lato"/>
              <a:sym typeface="Lato"/>
            </a:endParaRPr>
          </a:p>
          <a:p>
            <a:pPr marL="457200" lvl="0" indent="0" algn="l" rtl="0">
              <a:spcBef>
                <a:spcPts val="0"/>
              </a:spcBef>
              <a:spcAft>
                <a:spcPts val="0"/>
              </a:spcAft>
              <a:buNone/>
            </a:pPr>
            <a:endParaRPr sz="3000">
              <a:solidFill>
                <a:srgbClr val="0D0D0D"/>
              </a:solidFill>
              <a:latin typeface="Lato"/>
              <a:ea typeface="Lato"/>
              <a:cs typeface="Lato"/>
              <a:sym typeface="Lato"/>
            </a:endParaRPr>
          </a:p>
          <a:p>
            <a:pPr marL="457200" lvl="0" indent="-419100" algn="l" rtl="0">
              <a:spcBef>
                <a:spcPts val="0"/>
              </a:spcBef>
              <a:spcAft>
                <a:spcPts val="0"/>
              </a:spcAft>
              <a:buClr>
                <a:srgbClr val="0D0D0D"/>
              </a:buClr>
              <a:buSzPts val="3000"/>
              <a:buFont typeface="Lato"/>
              <a:buChar char="●"/>
            </a:pPr>
            <a:r>
              <a:rPr lang="en-US" sz="3000">
                <a:solidFill>
                  <a:srgbClr val="0D0D0D"/>
                </a:solidFill>
                <a:latin typeface="Lato"/>
                <a:ea typeface="Lato"/>
                <a:cs typeface="Lato"/>
                <a:sym typeface="Lato"/>
              </a:rPr>
              <a:t>Confirmed stationarity post-differencing.</a:t>
            </a:r>
            <a:endParaRPr sz="3000">
              <a:solidFill>
                <a:srgbClr val="0D0D0D"/>
              </a:solidFill>
              <a:latin typeface="Lato"/>
              <a:ea typeface="Lato"/>
              <a:cs typeface="Lato"/>
              <a:sym typeface="Lato"/>
            </a:endParaRPr>
          </a:p>
          <a:p>
            <a:pPr marL="0" lvl="0" indent="0" algn="l" rtl="0">
              <a:spcBef>
                <a:spcPts val="0"/>
              </a:spcBef>
              <a:spcAft>
                <a:spcPts val="0"/>
              </a:spcAft>
              <a:buNone/>
            </a:pPr>
            <a:endParaRPr sz="3000">
              <a:solidFill>
                <a:srgbClr val="0D0D0D"/>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2"/>
          <p:cNvSpPr/>
          <p:nvPr/>
        </p:nvSpPr>
        <p:spPr>
          <a:xfrm>
            <a:off x="6755745" y="2573700"/>
            <a:ext cx="954900" cy="11142300"/>
          </a:xfrm>
          <a:prstGeom prst="round2SameRect">
            <a:avLst>
              <a:gd name="adj1" fmla="val 50000"/>
              <a:gd name="adj2" fmla="val 0"/>
            </a:avLst>
          </a:prstGeom>
          <a:solidFill>
            <a:srgbClr val="B9B9B9"/>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09" name="Google Shape;209;p12"/>
          <p:cNvSpPr txBox="1"/>
          <p:nvPr/>
        </p:nvSpPr>
        <p:spPr>
          <a:xfrm>
            <a:off x="6417854" y="582539"/>
            <a:ext cx="11541900" cy="1015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a:solidFill>
                  <a:schemeClr val="dk2"/>
                </a:solidFill>
                <a:latin typeface="Poppins"/>
                <a:ea typeface="Poppins"/>
                <a:cs typeface="Poppins"/>
                <a:sym typeface="Poppins"/>
              </a:rPr>
              <a:t>Feature Engineering</a:t>
            </a:r>
            <a:endParaRPr sz="6000" b="1">
              <a:solidFill>
                <a:schemeClr val="dk2"/>
              </a:solidFill>
              <a:latin typeface="Poppins"/>
              <a:ea typeface="Poppins"/>
              <a:cs typeface="Poppins"/>
              <a:sym typeface="Poppins"/>
            </a:endParaRPr>
          </a:p>
        </p:txBody>
      </p:sp>
      <p:grpSp>
        <p:nvGrpSpPr>
          <p:cNvPr id="3" name="Group 2">
            <a:extLst>
              <a:ext uri="{FF2B5EF4-FFF2-40B4-BE49-F238E27FC236}">
                <a16:creationId xmlns:a16="http://schemas.microsoft.com/office/drawing/2014/main" id="{7F62BD1F-B104-FE7D-3A48-BE66AE61EC6D}"/>
              </a:ext>
            </a:extLst>
          </p:cNvPr>
          <p:cNvGrpSpPr/>
          <p:nvPr/>
        </p:nvGrpSpPr>
        <p:grpSpPr>
          <a:xfrm>
            <a:off x="6766928" y="3261524"/>
            <a:ext cx="8459066" cy="8311351"/>
            <a:chOff x="5520250" y="3352224"/>
            <a:chExt cx="8459066" cy="8311351"/>
          </a:xfrm>
        </p:grpSpPr>
        <p:sp>
          <p:nvSpPr>
            <p:cNvPr id="201" name="Google Shape;201;p12"/>
            <p:cNvSpPr/>
            <p:nvPr/>
          </p:nvSpPr>
          <p:spPr>
            <a:xfrm>
              <a:off x="6475168" y="3352306"/>
              <a:ext cx="7113241" cy="1492020"/>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chemeClr val="accent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02" name="Google Shape;202;p12"/>
            <p:cNvSpPr/>
            <p:nvPr/>
          </p:nvSpPr>
          <p:spPr>
            <a:xfrm>
              <a:off x="5520275" y="3352224"/>
              <a:ext cx="954900" cy="1492200"/>
            </a:xfrm>
            <a:prstGeom prst="rect">
              <a:avLst/>
            </a:prstGeom>
            <a:solidFill>
              <a:srgbClr val="388288"/>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03" name="Google Shape;203;p12"/>
            <p:cNvSpPr/>
            <p:nvPr/>
          </p:nvSpPr>
          <p:spPr>
            <a:xfrm>
              <a:off x="6475168" y="5612454"/>
              <a:ext cx="7034400" cy="1492020"/>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chemeClr val="accent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04" name="Google Shape;204;p12"/>
            <p:cNvSpPr/>
            <p:nvPr/>
          </p:nvSpPr>
          <p:spPr>
            <a:xfrm>
              <a:off x="5520275" y="5612397"/>
              <a:ext cx="954900" cy="1492200"/>
            </a:xfrm>
            <a:prstGeom prst="rect">
              <a:avLst/>
            </a:prstGeom>
            <a:solidFill>
              <a:srgbClr val="2A637A"/>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05" name="Google Shape;205;p12"/>
            <p:cNvSpPr/>
            <p:nvPr/>
          </p:nvSpPr>
          <p:spPr>
            <a:xfrm>
              <a:off x="6475168" y="7872602"/>
              <a:ext cx="7034400" cy="1492020"/>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chemeClr val="accent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06" name="Google Shape;206;p12"/>
            <p:cNvSpPr/>
            <p:nvPr/>
          </p:nvSpPr>
          <p:spPr>
            <a:xfrm>
              <a:off x="5520250" y="7872570"/>
              <a:ext cx="954900" cy="1492200"/>
            </a:xfrm>
            <a:prstGeom prst="rect">
              <a:avLst/>
            </a:prstGeom>
            <a:solidFill>
              <a:srgbClr val="203D4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07" name="Google Shape;207;p12"/>
            <p:cNvSpPr/>
            <p:nvPr/>
          </p:nvSpPr>
          <p:spPr>
            <a:xfrm>
              <a:off x="6475168" y="10132753"/>
              <a:ext cx="7501023" cy="1492020"/>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chemeClr val="accent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08" name="Google Shape;208;p12"/>
            <p:cNvSpPr/>
            <p:nvPr/>
          </p:nvSpPr>
          <p:spPr>
            <a:xfrm>
              <a:off x="5520275" y="10080771"/>
              <a:ext cx="954900" cy="1492200"/>
            </a:xfrm>
            <a:prstGeom prst="rect">
              <a:avLst/>
            </a:prstGeom>
            <a:solidFill>
              <a:srgbClr val="47639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5063">
                <a:solidFill>
                  <a:schemeClr val="dk1"/>
                </a:solidFill>
                <a:latin typeface="Lato Light"/>
                <a:ea typeface="Lato Light"/>
                <a:cs typeface="Lato Light"/>
                <a:sym typeface="Lato Light"/>
              </a:endParaRPr>
            </a:p>
          </p:txBody>
        </p:sp>
        <p:sp>
          <p:nvSpPr>
            <p:cNvPr id="210" name="Google Shape;210;p12"/>
            <p:cNvSpPr/>
            <p:nvPr/>
          </p:nvSpPr>
          <p:spPr>
            <a:xfrm>
              <a:off x="7185506" y="8164587"/>
              <a:ext cx="679450" cy="908052"/>
            </a:xfrm>
            <a:custGeom>
              <a:avLst/>
              <a:gdLst/>
              <a:ahLst/>
              <a:cxnLst/>
              <a:rect l="l" t="t" r="r" b="b"/>
              <a:pathLst>
                <a:path w="1889" h="2521" extrusionOk="0">
                  <a:moveTo>
                    <a:pt x="1337" y="552"/>
                  </a:moveTo>
                  <a:lnTo>
                    <a:pt x="1337" y="190"/>
                  </a:lnTo>
                  <a:lnTo>
                    <a:pt x="1698" y="552"/>
                  </a:lnTo>
                  <a:lnTo>
                    <a:pt x="1337" y="552"/>
                  </a:lnTo>
                  <a:close/>
                  <a:moveTo>
                    <a:pt x="1652" y="1103"/>
                  </a:moveTo>
                  <a:lnTo>
                    <a:pt x="1180" y="1103"/>
                  </a:lnTo>
                  <a:lnTo>
                    <a:pt x="1180" y="945"/>
                  </a:lnTo>
                  <a:lnTo>
                    <a:pt x="1652" y="945"/>
                  </a:lnTo>
                  <a:lnTo>
                    <a:pt x="1652" y="1103"/>
                  </a:lnTo>
                  <a:close/>
                  <a:moveTo>
                    <a:pt x="1652" y="1732"/>
                  </a:moveTo>
                  <a:lnTo>
                    <a:pt x="1101" y="1732"/>
                  </a:lnTo>
                  <a:lnTo>
                    <a:pt x="1101" y="1575"/>
                  </a:lnTo>
                  <a:lnTo>
                    <a:pt x="1652" y="1575"/>
                  </a:lnTo>
                  <a:lnTo>
                    <a:pt x="1652" y="1732"/>
                  </a:lnTo>
                  <a:close/>
                  <a:moveTo>
                    <a:pt x="945" y="1732"/>
                  </a:moveTo>
                  <a:lnTo>
                    <a:pt x="236" y="1732"/>
                  </a:lnTo>
                  <a:lnTo>
                    <a:pt x="236" y="1575"/>
                  </a:lnTo>
                  <a:lnTo>
                    <a:pt x="945" y="1575"/>
                  </a:lnTo>
                  <a:lnTo>
                    <a:pt x="945" y="1732"/>
                  </a:lnTo>
                  <a:close/>
                  <a:moveTo>
                    <a:pt x="945" y="2047"/>
                  </a:moveTo>
                  <a:lnTo>
                    <a:pt x="236" y="2047"/>
                  </a:lnTo>
                  <a:lnTo>
                    <a:pt x="236" y="1890"/>
                  </a:lnTo>
                  <a:lnTo>
                    <a:pt x="945" y="1890"/>
                  </a:lnTo>
                  <a:lnTo>
                    <a:pt x="945" y="2047"/>
                  </a:lnTo>
                  <a:close/>
                  <a:moveTo>
                    <a:pt x="236" y="1260"/>
                  </a:moveTo>
                  <a:lnTo>
                    <a:pt x="551" y="1260"/>
                  </a:lnTo>
                  <a:lnTo>
                    <a:pt x="551" y="1418"/>
                  </a:lnTo>
                  <a:lnTo>
                    <a:pt x="236" y="1418"/>
                  </a:lnTo>
                  <a:lnTo>
                    <a:pt x="236" y="1260"/>
                  </a:lnTo>
                  <a:close/>
                  <a:moveTo>
                    <a:pt x="1416" y="1418"/>
                  </a:moveTo>
                  <a:lnTo>
                    <a:pt x="708" y="1418"/>
                  </a:lnTo>
                  <a:lnTo>
                    <a:pt x="708" y="1260"/>
                  </a:lnTo>
                  <a:lnTo>
                    <a:pt x="1416" y="1260"/>
                  </a:lnTo>
                  <a:lnTo>
                    <a:pt x="1416" y="1418"/>
                  </a:lnTo>
                  <a:close/>
                  <a:moveTo>
                    <a:pt x="236" y="945"/>
                  </a:moveTo>
                  <a:lnTo>
                    <a:pt x="1022" y="945"/>
                  </a:lnTo>
                  <a:lnTo>
                    <a:pt x="1022" y="1103"/>
                  </a:lnTo>
                  <a:lnTo>
                    <a:pt x="236" y="1103"/>
                  </a:lnTo>
                  <a:lnTo>
                    <a:pt x="236" y="945"/>
                  </a:lnTo>
                  <a:close/>
                  <a:moveTo>
                    <a:pt x="1370" y="0"/>
                  </a:moveTo>
                  <a:lnTo>
                    <a:pt x="0" y="0"/>
                  </a:lnTo>
                  <a:lnTo>
                    <a:pt x="0" y="2520"/>
                  </a:lnTo>
                  <a:lnTo>
                    <a:pt x="1888" y="2520"/>
                  </a:lnTo>
                  <a:lnTo>
                    <a:pt x="1888" y="519"/>
                  </a:lnTo>
                  <a:lnTo>
                    <a:pt x="137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211" name="Google Shape;211;p12"/>
            <p:cNvSpPr/>
            <p:nvPr/>
          </p:nvSpPr>
          <p:spPr>
            <a:xfrm>
              <a:off x="7072949" y="10425705"/>
              <a:ext cx="907690" cy="850540"/>
            </a:xfrm>
            <a:custGeom>
              <a:avLst/>
              <a:gdLst/>
              <a:ahLst/>
              <a:cxnLst/>
              <a:rect l="l" t="t" r="r" b="b"/>
              <a:pathLst>
                <a:path w="907690" h="850540" extrusionOk="0">
                  <a:moveTo>
                    <a:pt x="282575" y="681037"/>
                  </a:moveTo>
                  <a:lnTo>
                    <a:pt x="621941" y="681037"/>
                  </a:lnTo>
                  <a:lnTo>
                    <a:pt x="621941" y="737825"/>
                  </a:lnTo>
                  <a:lnTo>
                    <a:pt x="282575" y="737825"/>
                  </a:lnTo>
                  <a:close/>
                  <a:moveTo>
                    <a:pt x="311150" y="566737"/>
                  </a:moveTo>
                  <a:lnTo>
                    <a:pt x="594952" y="566737"/>
                  </a:lnTo>
                  <a:lnTo>
                    <a:pt x="594952" y="623525"/>
                  </a:lnTo>
                  <a:lnTo>
                    <a:pt x="311150" y="623525"/>
                  </a:lnTo>
                  <a:close/>
                  <a:moveTo>
                    <a:pt x="226923" y="510696"/>
                  </a:moveTo>
                  <a:lnTo>
                    <a:pt x="226923" y="794019"/>
                  </a:lnTo>
                  <a:lnTo>
                    <a:pt x="680768" y="794019"/>
                  </a:lnTo>
                  <a:lnTo>
                    <a:pt x="680768" y="510696"/>
                  </a:lnTo>
                  <a:close/>
                  <a:moveTo>
                    <a:pt x="226923" y="311973"/>
                  </a:moveTo>
                  <a:cubicBezTo>
                    <a:pt x="211074" y="311973"/>
                    <a:pt x="198467" y="324573"/>
                    <a:pt x="198467" y="340414"/>
                  </a:cubicBezTo>
                  <a:cubicBezTo>
                    <a:pt x="198467" y="356254"/>
                    <a:pt x="211074" y="368854"/>
                    <a:pt x="226923" y="368854"/>
                  </a:cubicBezTo>
                  <a:cubicBezTo>
                    <a:pt x="242771" y="368854"/>
                    <a:pt x="255378" y="356254"/>
                    <a:pt x="255378" y="340414"/>
                  </a:cubicBezTo>
                  <a:cubicBezTo>
                    <a:pt x="255378" y="324573"/>
                    <a:pt x="242771" y="311973"/>
                    <a:pt x="226923" y="311973"/>
                  </a:cubicBezTo>
                  <a:close/>
                  <a:moveTo>
                    <a:pt x="113461" y="311973"/>
                  </a:moveTo>
                  <a:cubicBezTo>
                    <a:pt x="97613" y="311973"/>
                    <a:pt x="85006" y="324573"/>
                    <a:pt x="85006" y="340414"/>
                  </a:cubicBezTo>
                  <a:cubicBezTo>
                    <a:pt x="85006" y="356254"/>
                    <a:pt x="97613" y="368854"/>
                    <a:pt x="113461" y="368854"/>
                  </a:cubicBezTo>
                  <a:cubicBezTo>
                    <a:pt x="128950" y="368854"/>
                    <a:pt x="141917" y="356254"/>
                    <a:pt x="141917" y="340414"/>
                  </a:cubicBezTo>
                  <a:cubicBezTo>
                    <a:pt x="141917" y="324573"/>
                    <a:pt x="128950" y="311973"/>
                    <a:pt x="113461" y="311973"/>
                  </a:cubicBezTo>
                  <a:close/>
                  <a:moveTo>
                    <a:pt x="73480" y="227012"/>
                  </a:moveTo>
                  <a:lnTo>
                    <a:pt x="834210" y="227012"/>
                  </a:lnTo>
                  <a:lnTo>
                    <a:pt x="907690" y="300453"/>
                  </a:lnTo>
                  <a:lnTo>
                    <a:pt x="907690" y="623737"/>
                  </a:lnTo>
                  <a:lnTo>
                    <a:pt x="737318" y="623737"/>
                  </a:lnTo>
                  <a:lnTo>
                    <a:pt x="737318" y="850540"/>
                  </a:lnTo>
                  <a:lnTo>
                    <a:pt x="170012" y="850540"/>
                  </a:lnTo>
                  <a:lnTo>
                    <a:pt x="170012" y="623737"/>
                  </a:lnTo>
                  <a:lnTo>
                    <a:pt x="0" y="623737"/>
                  </a:lnTo>
                  <a:lnTo>
                    <a:pt x="0" y="300453"/>
                  </a:lnTo>
                  <a:close/>
                  <a:moveTo>
                    <a:pt x="169862" y="0"/>
                  </a:moveTo>
                  <a:lnTo>
                    <a:pt x="736241" y="0"/>
                  </a:lnTo>
                  <a:lnTo>
                    <a:pt x="736241" y="198078"/>
                  </a:lnTo>
                  <a:lnTo>
                    <a:pt x="679782" y="198078"/>
                  </a:lnTo>
                  <a:lnTo>
                    <a:pt x="679782" y="56799"/>
                  </a:lnTo>
                  <a:lnTo>
                    <a:pt x="226680" y="56799"/>
                  </a:lnTo>
                  <a:lnTo>
                    <a:pt x="226680" y="198078"/>
                  </a:lnTo>
                  <a:lnTo>
                    <a:pt x="169862" y="19807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212" name="Google Shape;212;p12"/>
            <p:cNvSpPr/>
            <p:nvPr/>
          </p:nvSpPr>
          <p:spPr>
            <a:xfrm>
              <a:off x="7072949" y="5905411"/>
              <a:ext cx="907690" cy="906103"/>
            </a:xfrm>
            <a:custGeom>
              <a:avLst/>
              <a:gdLst/>
              <a:ahLst/>
              <a:cxnLst/>
              <a:rect l="l" t="t" r="r" b="b"/>
              <a:pathLst>
                <a:path w="907690" h="906103" extrusionOk="0">
                  <a:moveTo>
                    <a:pt x="595312" y="623887"/>
                  </a:moveTo>
                  <a:lnTo>
                    <a:pt x="709250" y="623887"/>
                  </a:lnTo>
                  <a:lnTo>
                    <a:pt x="709250" y="737825"/>
                  </a:lnTo>
                  <a:lnTo>
                    <a:pt x="595312" y="737825"/>
                  </a:lnTo>
                  <a:close/>
                  <a:moveTo>
                    <a:pt x="396875" y="623887"/>
                  </a:moveTo>
                  <a:lnTo>
                    <a:pt x="509229" y="623887"/>
                  </a:lnTo>
                  <a:lnTo>
                    <a:pt x="509229" y="737825"/>
                  </a:lnTo>
                  <a:lnTo>
                    <a:pt x="396875" y="737825"/>
                  </a:lnTo>
                  <a:close/>
                  <a:moveTo>
                    <a:pt x="198437" y="623887"/>
                  </a:moveTo>
                  <a:lnTo>
                    <a:pt x="310792" y="623887"/>
                  </a:lnTo>
                  <a:lnTo>
                    <a:pt x="310792" y="737825"/>
                  </a:lnTo>
                  <a:lnTo>
                    <a:pt x="198437" y="737825"/>
                  </a:lnTo>
                  <a:close/>
                  <a:moveTo>
                    <a:pt x="595312" y="454025"/>
                  </a:moveTo>
                  <a:lnTo>
                    <a:pt x="709250" y="454025"/>
                  </a:lnTo>
                  <a:lnTo>
                    <a:pt x="709250" y="567963"/>
                  </a:lnTo>
                  <a:lnTo>
                    <a:pt x="595312" y="567963"/>
                  </a:lnTo>
                  <a:close/>
                  <a:moveTo>
                    <a:pt x="396875" y="454025"/>
                  </a:moveTo>
                  <a:lnTo>
                    <a:pt x="509229" y="454025"/>
                  </a:lnTo>
                  <a:lnTo>
                    <a:pt x="509229" y="567963"/>
                  </a:lnTo>
                  <a:lnTo>
                    <a:pt x="396875" y="567963"/>
                  </a:lnTo>
                  <a:close/>
                  <a:moveTo>
                    <a:pt x="198437" y="454025"/>
                  </a:moveTo>
                  <a:lnTo>
                    <a:pt x="310792" y="454025"/>
                  </a:lnTo>
                  <a:lnTo>
                    <a:pt x="310792" y="567963"/>
                  </a:lnTo>
                  <a:lnTo>
                    <a:pt x="198437" y="567963"/>
                  </a:lnTo>
                  <a:close/>
                  <a:moveTo>
                    <a:pt x="0" y="368300"/>
                  </a:moveTo>
                  <a:lnTo>
                    <a:pt x="56911" y="368300"/>
                  </a:lnTo>
                  <a:lnTo>
                    <a:pt x="56911" y="849662"/>
                  </a:lnTo>
                  <a:lnTo>
                    <a:pt x="737678" y="849662"/>
                  </a:lnTo>
                  <a:lnTo>
                    <a:pt x="737678" y="736062"/>
                  </a:lnTo>
                  <a:lnTo>
                    <a:pt x="850779" y="736062"/>
                  </a:lnTo>
                  <a:lnTo>
                    <a:pt x="850779" y="368300"/>
                  </a:lnTo>
                  <a:lnTo>
                    <a:pt x="907690" y="368300"/>
                  </a:lnTo>
                  <a:lnTo>
                    <a:pt x="907690" y="776325"/>
                  </a:lnTo>
                  <a:lnTo>
                    <a:pt x="777660" y="906103"/>
                  </a:lnTo>
                  <a:lnTo>
                    <a:pt x="0" y="906103"/>
                  </a:lnTo>
                  <a:close/>
                  <a:moveTo>
                    <a:pt x="227283" y="0"/>
                  </a:moveTo>
                  <a:lnTo>
                    <a:pt x="283833" y="0"/>
                  </a:lnTo>
                  <a:lnTo>
                    <a:pt x="283833" y="227301"/>
                  </a:lnTo>
                  <a:lnTo>
                    <a:pt x="340384" y="113650"/>
                  </a:lnTo>
                  <a:lnTo>
                    <a:pt x="624217" y="113650"/>
                  </a:lnTo>
                  <a:lnTo>
                    <a:pt x="624217" y="0"/>
                  </a:lnTo>
                  <a:lnTo>
                    <a:pt x="680768" y="0"/>
                  </a:lnTo>
                  <a:lnTo>
                    <a:pt x="680768" y="227301"/>
                  </a:lnTo>
                  <a:lnTo>
                    <a:pt x="737678" y="113650"/>
                  </a:lnTo>
                  <a:lnTo>
                    <a:pt x="834571" y="113650"/>
                  </a:lnTo>
                  <a:lnTo>
                    <a:pt x="907690" y="187252"/>
                  </a:lnTo>
                  <a:lnTo>
                    <a:pt x="907690" y="340951"/>
                  </a:lnTo>
                  <a:lnTo>
                    <a:pt x="0" y="340951"/>
                  </a:lnTo>
                  <a:lnTo>
                    <a:pt x="0" y="187252"/>
                  </a:lnTo>
                  <a:lnTo>
                    <a:pt x="73480" y="113650"/>
                  </a:lnTo>
                  <a:lnTo>
                    <a:pt x="227283" y="1136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213" name="Google Shape;213;p12"/>
            <p:cNvSpPr/>
            <p:nvPr/>
          </p:nvSpPr>
          <p:spPr>
            <a:xfrm>
              <a:off x="7072761" y="3597002"/>
              <a:ext cx="908052" cy="793752"/>
            </a:xfrm>
            <a:custGeom>
              <a:avLst/>
              <a:gdLst/>
              <a:ahLst/>
              <a:cxnLst/>
              <a:rect l="l" t="t" r="r" b="b"/>
              <a:pathLst>
                <a:path w="2521" h="2206" extrusionOk="0">
                  <a:moveTo>
                    <a:pt x="1969" y="1260"/>
                  </a:moveTo>
                  <a:lnTo>
                    <a:pt x="1024" y="1260"/>
                  </a:lnTo>
                  <a:lnTo>
                    <a:pt x="1024" y="1103"/>
                  </a:lnTo>
                  <a:lnTo>
                    <a:pt x="1969" y="1103"/>
                  </a:lnTo>
                  <a:lnTo>
                    <a:pt x="1969" y="1260"/>
                  </a:lnTo>
                  <a:close/>
                  <a:moveTo>
                    <a:pt x="1732" y="1575"/>
                  </a:moveTo>
                  <a:lnTo>
                    <a:pt x="1260" y="1575"/>
                  </a:lnTo>
                  <a:lnTo>
                    <a:pt x="1260" y="1418"/>
                  </a:lnTo>
                  <a:lnTo>
                    <a:pt x="1732" y="1418"/>
                  </a:lnTo>
                  <a:lnTo>
                    <a:pt x="1732" y="1575"/>
                  </a:lnTo>
                  <a:close/>
                  <a:moveTo>
                    <a:pt x="2395" y="473"/>
                  </a:moveTo>
                  <a:lnTo>
                    <a:pt x="597" y="473"/>
                  </a:lnTo>
                  <a:lnTo>
                    <a:pt x="472" y="598"/>
                  </a:lnTo>
                  <a:lnTo>
                    <a:pt x="472" y="1890"/>
                  </a:lnTo>
                  <a:lnTo>
                    <a:pt x="472" y="1890"/>
                  </a:lnTo>
                  <a:cubicBezTo>
                    <a:pt x="472" y="1977"/>
                    <a:pt x="402" y="2048"/>
                    <a:pt x="315" y="2048"/>
                  </a:cubicBezTo>
                  <a:lnTo>
                    <a:pt x="315" y="2048"/>
                  </a:lnTo>
                  <a:cubicBezTo>
                    <a:pt x="228" y="2048"/>
                    <a:pt x="158" y="1977"/>
                    <a:pt x="158" y="1890"/>
                  </a:cubicBezTo>
                  <a:lnTo>
                    <a:pt x="158" y="191"/>
                  </a:lnTo>
                  <a:lnTo>
                    <a:pt x="190" y="158"/>
                  </a:lnTo>
                  <a:lnTo>
                    <a:pt x="842" y="158"/>
                  </a:lnTo>
                  <a:lnTo>
                    <a:pt x="1078" y="315"/>
                  </a:lnTo>
                  <a:lnTo>
                    <a:pt x="1857" y="315"/>
                  </a:lnTo>
                  <a:lnTo>
                    <a:pt x="1890" y="348"/>
                  </a:lnTo>
                  <a:lnTo>
                    <a:pt x="1890" y="394"/>
                  </a:lnTo>
                  <a:lnTo>
                    <a:pt x="2047" y="394"/>
                  </a:lnTo>
                  <a:lnTo>
                    <a:pt x="2047" y="283"/>
                  </a:lnTo>
                  <a:lnTo>
                    <a:pt x="1922" y="158"/>
                  </a:lnTo>
                  <a:lnTo>
                    <a:pt x="1126" y="158"/>
                  </a:lnTo>
                  <a:lnTo>
                    <a:pt x="890" y="0"/>
                  </a:lnTo>
                  <a:lnTo>
                    <a:pt x="125" y="0"/>
                  </a:lnTo>
                  <a:lnTo>
                    <a:pt x="0" y="125"/>
                  </a:lnTo>
                  <a:lnTo>
                    <a:pt x="0" y="1890"/>
                  </a:lnTo>
                  <a:lnTo>
                    <a:pt x="0" y="1890"/>
                  </a:lnTo>
                  <a:cubicBezTo>
                    <a:pt x="0" y="2064"/>
                    <a:pt x="142" y="2205"/>
                    <a:pt x="315" y="2205"/>
                  </a:cubicBezTo>
                  <a:lnTo>
                    <a:pt x="2205" y="2205"/>
                  </a:lnTo>
                  <a:lnTo>
                    <a:pt x="2205" y="2205"/>
                  </a:lnTo>
                  <a:cubicBezTo>
                    <a:pt x="2378" y="2205"/>
                    <a:pt x="2520" y="2064"/>
                    <a:pt x="2520" y="1890"/>
                  </a:cubicBezTo>
                  <a:lnTo>
                    <a:pt x="2520" y="598"/>
                  </a:lnTo>
                  <a:lnTo>
                    <a:pt x="2395" y="47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Lato Light"/>
                <a:ea typeface="Lato Light"/>
                <a:cs typeface="Lato Light"/>
                <a:sym typeface="Lato Light"/>
              </a:endParaRPr>
            </a:p>
          </p:txBody>
        </p:sp>
        <p:sp>
          <p:nvSpPr>
            <p:cNvPr id="214" name="Google Shape;214;p12"/>
            <p:cNvSpPr txBox="1"/>
            <p:nvPr/>
          </p:nvSpPr>
          <p:spPr>
            <a:xfrm>
              <a:off x="8575291" y="3805739"/>
              <a:ext cx="5400900" cy="5850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200" b="1">
                  <a:solidFill>
                    <a:schemeClr val="lt1"/>
                  </a:solidFill>
                  <a:latin typeface="Poppins"/>
                  <a:ea typeface="Poppins"/>
                  <a:cs typeface="Poppins"/>
                  <a:sym typeface="Poppins"/>
                </a:rPr>
                <a:t>Purpose &amp; Method</a:t>
              </a:r>
              <a:endParaRPr sz="3200" b="1">
                <a:solidFill>
                  <a:schemeClr val="lt1"/>
                </a:solidFill>
                <a:latin typeface="Poppins"/>
                <a:ea typeface="Poppins"/>
                <a:cs typeface="Poppins"/>
                <a:sym typeface="Poppins"/>
              </a:endParaRPr>
            </a:p>
          </p:txBody>
        </p:sp>
        <p:sp>
          <p:nvSpPr>
            <p:cNvPr id="215" name="Google Shape;215;p12"/>
            <p:cNvSpPr txBox="1"/>
            <p:nvPr/>
          </p:nvSpPr>
          <p:spPr>
            <a:xfrm>
              <a:off x="8578416" y="6065975"/>
              <a:ext cx="5400900" cy="5850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200" b="1">
                  <a:solidFill>
                    <a:schemeClr val="lt1"/>
                  </a:solidFill>
                  <a:latin typeface="Poppins"/>
                  <a:ea typeface="Poppins"/>
                  <a:cs typeface="Poppins"/>
                  <a:sym typeface="Poppins"/>
                </a:rPr>
                <a:t>Price_lag</a:t>
              </a:r>
              <a:endParaRPr/>
            </a:p>
          </p:txBody>
        </p:sp>
        <p:sp>
          <p:nvSpPr>
            <p:cNvPr id="216" name="Google Shape;216;p12"/>
            <p:cNvSpPr txBox="1"/>
            <p:nvPr/>
          </p:nvSpPr>
          <p:spPr>
            <a:xfrm>
              <a:off x="8575291" y="8326124"/>
              <a:ext cx="5400900" cy="5850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200" b="1">
                  <a:solidFill>
                    <a:schemeClr val="lt1"/>
                  </a:solidFill>
                  <a:latin typeface="Poppins"/>
                  <a:ea typeface="Poppins"/>
                  <a:cs typeface="Poppins"/>
                  <a:sym typeface="Poppins"/>
                </a:rPr>
                <a:t>Volume_lag</a:t>
              </a:r>
              <a:endParaRPr/>
            </a:p>
          </p:txBody>
        </p:sp>
        <p:sp>
          <p:nvSpPr>
            <p:cNvPr id="217" name="Google Shape;217;p12"/>
            <p:cNvSpPr txBox="1"/>
            <p:nvPr/>
          </p:nvSpPr>
          <p:spPr>
            <a:xfrm>
              <a:off x="8449988" y="10586275"/>
              <a:ext cx="5400900" cy="1077300"/>
            </a:xfrm>
            <a:prstGeom prst="rect">
              <a:avLst/>
            </a:prstGeom>
            <a:noFill/>
            <a:ln>
              <a:noFill/>
            </a:ln>
          </p:spPr>
          <p:txBody>
            <a:bodyPr spcFirstLastPara="1" wrap="square" lIns="91425" tIns="45700" rIns="91425" bIns="45700" anchor="ctr" anchorCtr="0">
              <a:spAutoFit/>
            </a:bodyPr>
            <a:lstStyle/>
            <a:p>
              <a:pPr marL="0" lvl="0" indent="0" algn="l" rtl="0">
                <a:spcBef>
                  <a:spcPts val="0"/>
                </a:spcBef>
                <a:spcAft>
                  <a:spcPts val="0"/>
                </a:spcAft>
                <a:buNone/>
              </a:pPr>
              <a:r>
                <a:rPr lang="en-US" sz="3200" b="1">
                  <a:solidFill>
                    <a:schemeClr val="lt1"/>
                  </a:solidFill>
                  <a:latin typeface="Poppins"/>
                  <a:ea typeface="Poppins"/>
                  <a:cs typeface="Poppins"/>
                  <a:sym typeface="Poppins"/>
                </a:rPr>
                <a:t>Handling Missing Values</a:t>
              </a:r>
              <a:endParaRPr/>
            </a:p>
            <a:p>
              <a:pPr marL="0" marR="0" lvl="0" indent="0" algn="l" rtl="0">
                <a:spcBef>
                  <a:spcPts val="0"/>
                </a:spcBef>
                <a:spcAft>
                  <a:spcPts val="0"/>
                </a:spcAft>
                <a:buNone/>
              </a:pPr>
              <a:endParaRPr sz="3200" b="1">
                <a:solidFill>
                  <a:schemeClr val="lt1"/>
                </a:solidFill>
                <a:latin typeface="Poppins"/>
                <a:ea typeface="Poppins"/>
                <a:cs typeface="Poppins"/>
                <a:sym typeface="Poppins"/>
              </a:endParaRPr>
            </a:p>
          </p:txBody>
        </p:sp>
      </p:grpSp>
      <p:sp>
        <p:nvSpPr>
          <p:cNvPr id="218" name="Google Shape;218;p12"/>
          <p:cNvSpPr txBox="1"/>
          <p:nvPr/>
        </p:nvSpPr>
        <p:spPr>
          <a:xfrm>
            <a:off x="15825700" y="3145475"/>
            <a:ext cx="7634100" cy="3666000"/>
          </a:xfrm>
          <a:prstGeom prst="rect">
            <a:avLst/>
          </a:prstGeom>
          <a:noFill/>
          <a:ln>
            <a:noFill/>
          </a:ln>
        </p:spPr>
        <p:txBody>
          <a:bodyPr spcFirstLastPara="1" wrap="square" lIns="91425" tIns="45700" rIns="91425" bIns="45700" anchor="ctr" anchorCtr="0">
            <a:spAutoFit/>
          </a:bodyPr>
          <a:lstStyle/>
          <a:p>
            <a:pPr marL="0" lvl="0" indent="0" algn="just" rtl="0">
              <a:lnSpc>
                <a:spcPct val="145833"/>
              </a:lnSpc>
              <a:spcBef>
                <a:spcPts val="0"/>
              </a:spcBef>
              <a:spcAft>
                <a:spcPts val="0"/>
              </a:spcAft>
              <a:buNone/>
            </a:pPr>
            <a:r>
              <a:rPr lang="en-US" sz="2800" b="1">
                <a:solidFill>
                  <a:schemeClr val="dk2"/>
                </a:solidFill>
                <a:latin typeface="Lato"/>
                <a:ea typeface="Lato"/>
                <a:cs typeface="Lato"/>
                <a:sym typeface="Lato"/>
              </a:rPr>
              <a:t>Incorporate past values of the stock price and trading volume as features for modeling and analysis. Using the mutate function to create new columns with lagged values.</a:t>
            </a:r>
            <a:endParaRPr sz="2800" b="1">
              <a:solidFill>
                <a:schemeClr val="dk2"/>
              </a:solidFill>
              <a:latin typeface="Lato"/>
              <a:ea typeface="Lato"/>
              <a:cs typeface="Lato"/>
              <a:sym typeface="Lato"/>
            </a:endParaRPr>
          </a:p>
          <a:p>
            <a:pPr marL="0" lvl="0" indent="0" algn="just" rtl="0">
              <a:lnSpc>
                <a:spcPct val="145833"/>
              </a:lnSpc>
              <a:spcBef>
                <a:spcPts val="0"/>
              </a:spcBef>
              <a:spcAft>
                <a:spcPts val="0"/>
              </a:spcAft>
              <a:buNone/>
            </a:pPr>
            <a:endParaRPr sz="2800" b="1">
              <a:solidFill>
                <a:schemeClr val="dk2"/>
              </a:solidFill>
              <a:latin typeface="Lato"/>
              <a:ea typeface="Lato"/>
              <a:cs typeface="Lato"/>
              <a:sym typeface="Lato"/>
            </a:endParaRPr>
          </a:p>
          <a:p>
            <a:pPr marL="0" marR="0" lvl="0" indent="0" algn="just" rtl="0">
              <a:lnSpc>
                <a:spcPct val="145833"/>
              </a:lnSpc>
              <a:spcBef>
                <a:spcPts val="0"/>
              </a:spcBef>
              <a:spcAft>
                <a:spcPts val="0"/>
              </a:spcAft>
              <a:buNone/>
            </a:pPr>
            <a:endParaRPr sz="2800" b="1">
              <a:solidFill>
                <a:schemeClr val="dk2"/>
              </a:solidFill>
              <a:latin typeface="Lato"/>
              <a:ea typeface="Lato"/>
              <a:cs typeface="Lato"/>
              <a:sym typeface="Lato"/>
            </a:endParaRPr>
          </a:p>
        </p:txBody>
      </p:sp>
      <p:sp>
        <p:nvSpPr>
          <p:cNvPr id="219" name="Google Shape;219;p12"/>
          <p:cNvSpPr txBox="1"/>
          <p:nvPr/>
        </p:nvSpPr>
        <p:spPr>
          <a:xfrm>
            <a:off x="15825697" y="6009766"/>
            <a:ext cx="7034400" cy="1151700"/>
          </a:xfrm>
          <a:prstGeom prst="rect">
            <a:avLst/>
          </a:prstGeom>
          <a:noFill/>
          <a:ln>
            <a:noFill/>
          </a:ln>
        </p:spPr>
        <p:txBody>
          <a:bodyPr spcFirstLastPara="1" wrap="square" lIns="91425" tIns="45700" rIns="91425" bIns="45700" anchor="ctr" anchorCtr="0">
            <a:spAutoFit/>
          </a:bodyPr>
          <a:lstStyle/>
          <a:p>
            <a:pPr marL="0" marR="0" lvl="0" indent="0" algn="just" rtl="0">
              <a:lnSpc>
                <a:spcPct val="145833"/>
              </a:lnSpc>
              <a:spcBef>
                <a:spcPts val="0"/>
              </a:spcBef>
              <a:spcAft>
                <a:spcPts val="0"/>
              </a:spcAft>
              <a:buNone/>
            </a:pPr>
            <a:r>
              <a:rPr lang="en-US" sz="2800" b="1">
                <a:solidFill>
                  <a:schemeClr val="dk2"/>
                </a:solidFill>
                <a:latin typeface="Lato"/>
                <a:ea typeface="Lato"/>
                <a:cs typeface="Lato"/>
                <a:sym typeface="Lato"/>
              </a:rPr>
              <a:t>Price_lag1: Previous Day’s Stock Price</a:t>
            </a:r>
            <a:endParaRPr sz="2800" b="1">
              <a:solidFill>
                <a:schemeClr val="dk2"/>
              </a:solidFill>
              <a:latin typeface="Lato"/>
              <a:ea typeface="Lato"/>
              <a:cs typeface="Lato"/>
              <a:sym typeface="Lato"/>
            </a:endParaRPr>
          </a:p>
          <a:p>
            <a:pPr marL="0" marR="0" lvl="0" indent="0" algn="just" rtl="0">
              <a:lnSpc>
                <a:spcPct val="145833"/>
              </a:lnSpc>
              <a:spcBef>
                <a:spcPts val="0"/>
              </a:spcBef>
              <a:spcAft>
                <a:spcPts val="0"/>
              </a:spcAft>
              <a:buNone/>
            </a:pPr>
            <a:r>
              <a:rPr lang="en-US" sz="2800" b="1">
                <a:solidFill>
                  <a:schemeClr val="dk2"/>
                </a:solidFill>
                <a:latin typeface="Lato"/>
                <a:ea typeface="Lato"/>
                <a:cs typeface="Lato"/>
                <a:sym typeface="Lato"/>
              </a:rPr>
              <a:t>Price_lag2: Stock Price from two days prior</a:t>
            </a:r>
            <a:endParaRPr sz="2800" b="1">
              <a:solidFill>
                <a:schemeClr val="dk2"/>
              </a:solidFill>
              <a:latin typeface="Lato"/>
              <a:ea typeface="Lato"/>
              <a:cs typeface="Lato"/>
              <a:sym typeface="Lato"/>
            </a:endParaRPr>
          </a:p>
        </p:txBody>
      </p:sp>
      <p:sp>
        <p:nvSpPr>
          <p:cNvPr id="220" name="Google Shape;220;p12"/>
          <p:cNvSpPr txBox="1"/>
          <p:nvPr/>
        </p:nvSpPr>
        <p:spPr>
          <a:xfrm>
            <a:off x="15825700" y="7922475"/>
            <a:ext cx="7789500" cy="1780200"/>
          </a:xfrm>
          <a:prstGeom prst="rect">
            <a:avLst/>
          </a:prstGeom>
          <a:noFill/>
          <a:ln>
            <a:noFill/>
          </a:ln>
        </p:spPr>
        <p:txBody>
          <a:bodyPr spcFirstLastPara="1" wrap="square" lIns="91425" tIns="45700" rIns="91425" bIns="45700" anchor="ctr" anchorCtr="0">
            <a:spAutoFit/>
          </a:bodyPr>
          <a:lstStyle/>
          <a:p>
            <a:pPr marL="0" marR="0" lvl="0" indent="0" algn="just" rtl="0">
              <a:lnSpc>
                <a:spcPct val="145833"/>
              </a:lnSpc>
              <a:spcBef>
                <a:spcPts val="0"/>
              </a:spcBef>
              <a:spcAft>
                <a:spcPts val="0"/>
              </a:spcAft>
              <a:buNone/>
            </a:pPr>
            <a:r>
              <a:rPr lang="en-US" sz="2800" b="1">
                <a:solidFill>
                  <a:schemeClr val="dk2"/>
                </a:solidFill>
                <a:latin typeface="Lato"/>
                <a:ea typeface="Lato"/>
                <a:cs typeface="Lato"/>
                <a:sym typeface="Lato"/>
              </a:rPr>
              <a:t>Volume_lag1: Previous Day’s trading volume</a:t>
            </a:r>
            <a:endParaRPr sz="2800" b="1">
              <a:solidFill>
                <a:schemeClr val="dk2"/>
              </a:solidFill>
              <a:latin typeface="Lato"/>
              <a:ea typeface="Lato"/>
              <a:cs typeface="Lato"/>
              <a:sym typeface="Lato"/>
            </a:endParaRPr>
          </a:p>
          <a:p>
            <a:pPr marL="0" marR="0" lvl="0" indent="0" algn="just" rtl="0">
              <a:lnSpc>
                <a:spcPct val="145833"/>
              </a:lnSpc>
              <a:spcBef>
                <a:spcPts val="0"/>
              </a:spcBef>
              <a:spcAft>
                <a:spcPts val="0"/>
              </a:spcAft>
              <a:buNone/>
            </a:pPr>
            <a:r>
              <a:rPr lang="en-US" sz="2800" b="1">
                <a:solidFill>
                  <a:schemeClr val="dk2"/>
                </a:solidFill>
                <a:latin typeface="Lato"/>
                <a:ea typeface="Lato"/>
                <a:cs typeface="Lato"/>
                <a:sym typeface="Lato"/>
              </a:rPr>
              <a:t>Volume_lag2: Trading Volume from two days prior</a:t>
            </a:r>
            <a:endParaRPr sz="2800" b="1">
              <a:solidFill>
                <a:schemeClr val="dk2"/>
              </a:solidFill>
              <a:latin typeface="Lato"/>
              <a:ea typeface="Lato"/>
              <a:cs typeface="Lato"/>
              <a:sym typeface="Lato"/>
            </a:endParaRPr>
          </a:p>
        </p:txBody>
      </p:sp>
      <p:sp>
        <p:nvSpPr>
          <p:cNvPr id="221" name="Google Shape;221;p12"/>
          <p:cNvSpPr txBox="1"/>
          <p:nvPr/>
        </p:nvSpPr>
        <p:spPr>
          <a:xfrm>
            <a:off x="15825697" y="10182635"/>
            <a:ext cx="7034400" cy="2347200"/>
          </a:xfrm>
          <a:prstGeom prst="rect">
            <a:avLst/>
          </a:prstGeom>
          <a:noFill/>
          <a:ln>
            <a:noFill/>
          </a:ln>
        </p:spPr>
        <p:txBody>
          <a:bodyPr spcFirstLastPara="1" wrap="square" lIns="91425" tIns="45700" rIns="91425" bIns="45700" anchor="ctr" anchorCtr="0">
            <a:spAutoFit/>
          </a:bodyPr>
          <a:lstStyle/>
          <a:p>
            <a:pPr marL="0" lvl="0" indent="0" algn="just" rtl="0">
              <a:lnSpc>
                <a:spcPct val="145833"/>
              </a:lnSpc>
              <a:spcBef>
                <a:spcPts val="0"/>
              </a:spcBef>
              <a:spcAft>
                <a:spcPts val="0"/>
              </a:spcAft>
              <a:buNone/>
            </a:pPr>
            <a:r>
              <a:rPr lang="en-US" sz="2800" b="1">
                <a:solidFill>
                  <a:schemeClr val="dk2"/>
                </a:solidFill>
                <a:latin typeface="Lato"/>
                <a:ea typeface="Lato"/>
                <a:cs typeface="Lato"/>
                <a:sym typeface="Lato"/>
              </a:rPr>
              <a:t>Using drop_na() to remove any rows with missing values after creating lagged features.</a:t>
            </a:r>
            <a:endParaRPr sz="2800" b="1">
              <a:solidFill>
                <a:schemeClr val="dk2"/>
              </a:solidFill>
            </a:endParaRPr>
          </a:p>
          <a:p>
            <a:pPr marL="0" marR="0" lvl="0" indent="0" algn="just" rtl="0">
              <a:lnSpc>
                <a:spcPct val="145833"/>
              </a:lnSpc>
              <a:spcBef>
                <a:spcPts val="0"/>
              </a:spcBef>
              <a:spcAft>
                <a:spcPts val="0"/>
              </a:spcAft>
              <a:buNone/>
            </a:pPr>
            <a:endParaRPr sz="2400">
              <a:solidFill>
                <a:schemeClr val="dk1"/>
              </a:solidFill>
              <a:latin typeface="Lato Light"/>
              <a:ea typeface="Lato Light"/>
              <a:cs typeface="Lato Light"/>
              <a:sym typeface="Lato Light"/>
            </a:endParaRPr>
          </a:p>
        </p:txBody>
      </p:sp>
      <p:pic>
        <p:nvPicPr>
          <p:cNvPr id="222" name="Google Shape;222;p12"/>
          <p:cNvPicPr preferRelativeResize="0"/>
          <p:nvPr/>
        </p:nvPicPr>
        <p:blipFill>
          <a:blip r:embed="rId3">
            <a:alphaModFix/>
          </a:blip>
          <a:stretch>
            <a:fillRect/>
          </a:stretch>
        </p:blipFill>
        <p:spPr>
          <a:xfrm>
            <a:off x="22234525" y="11572875"/>
            <a:ext cx="2143125" cy="2143125"/>
          </a:xfrm>
          <a:prstGeom prst="rect">
            <a:avLst/>
          </a:prstGeom>
          <a:noFill/>
          <a:ln>
            <a:noFill/>
          </a:ln>
        </p:spPr>
      </p:pic>
      <p:pic>
        <p:nvPicPr>
          <p:cNvPr id="223" name="Google Shape;223;p12"/>
          <p:cNvPicPr preferRelativeResize="0"/>
          <p:nvPr/>
        </p:nvPicPr>
        <p:blipFill>
          <a:blip r:embed="rId4">
            <a:alphaModFix/>
          </a:blip>
          <a:stretch>
            <a:fillRect/>
          </a:stretch>
        </p:blipFill>
        <p:spPr>
          <a:xfrm>
            <a:off x="124104" y="4978475"/>
            <a:ext cx="6642806" cy="4935829"/>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IGPIA - Theme 15 - Light">
      <a:dk1>
        <a:srgbClr val="B3B3B3"/>
      </a:dk1>
      <a:lt1>
        <a:srgbClr val="FFFFFF"/>
      </a:lt1>
      <a:dk2>
        <a:srgbClr val="1C2835"/>
      </a:dk2>
      <a:lt2>
        <a:srgbClr val="FFFFFF"/>
      </a:lt2>
      <a:accent1>
        <a:srgbClr val="466CA0"/>
      </a:accent1>
      <a:accent2>
        <a:srgbClr val="3984A3"/>
      </a:accent2>
      <a:accent3>
        <a:srgbClr val="2B526A"/>
      </a:accent3>
      <a:accent4>
        <a:srgbClr val="6C88B7"/>
      </a:accent4>
      <a:accent5>
        <a:srgbClr val="4C5974"/>
      </a:accent5>
      <a:accent6>
        <a:srgbClr val="303942"/>
      </a:accent6>
      <a:hlink>
        <a:srgbClr val="F33B48"/>
      </a:hlink>
      <a:folHlink>
        <a:srgbClr val="FFC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2152</Words>
  <Application>Microsoft Macintosh PowerPoint</Application>
  <PresentationFormat>Custom</PresentationFormat>
  <Paragraphs>246</Paragraphs>
  <Slides>21</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Poppins Medium</vt:lpstr>
      <vt:lpstr>Arial</vt:lpstr>
      <vt:lpstr>Lato Light</vt:lpstr>
      <vt:lpstr>Calibri</vt:lpstr>
      <vt:lpstr>Roboto</vt:lpstr>
      <vt:lpstr>Poppins</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Steven Luo</cp:lastModifiedBy>
  <cp:revision>5</cp:revision>
  <dcterms:modified xsi:type="dcterms:W3CDTF">2024-05-23T19:24:00Z</dcterms:modified>
</cp:coreProperties>
</file>